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oiret One"/>
      <p:regular r:id="rId35"/>
    </p:embeddedFont>
    <p:embeddedFont>
      <p:font typeface="Oxygen Light"/>
      <p:regular r:id="rId36"/>
      <p:bold r:id="rId37"/>
    </p:embeddedFont>
    <p:embeddedFont>
      <p:font typeface="Oxygen"/>
      <p:regular r:id="rId38"/>
      <p:bold r:id="rId39"/>
    </p:embeddedFont>
    <p:embeddedFont>
      <p:font typeface="Roboto"/>
      <p:regular r:id="rId40"/>
      <p:bold r:id="rId41"/>
      <p:italic r:id="rId42"/>
      <p:boldItalic r:id="rId43"/>
    </p:embeddedFont>
    <p:embeddedFont>
      <p:font typeface="Anaheim"/>
      <p:regular r:id="rId44"/>
    </p:embeddedFont>
    <p:embeddedFont>
      <p:font typeface="Bebas Neue"/>
      <p:regular r:id="rId45"/>
    </p:embeddedFont>
    <p:embeddedFont>
      <p:font typeface="Fira Sans Extra Condense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Anaheim-regular.fntdata"/><Relationship Id="rId43" Type="http://schemas.openxmlformats.org/officeDocument/2006/relationships/font" Target="fonts/Roboto-boldItalic.fntdata"/><Relationship Id="rId46" Type="http://schemas.openxmlformats.org/officeDocument/2006/relationships/font" Target="fonts/FiraSansExtraCondensed-regular.fntdata"/><Relationship Id="rId45" Type="http://schemas.openxmlformats.org/officeDocument/2006/relationships/font" Target="fonts/BebasNe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raSansExtraCondensed-italic.fntdata"/><Relationship Id="rId47" Type="http://schemas.openxmlformats.org/officeDocument/2006/relationships/font" Target="fonts/FiraSansExtraCondensed-bold.fntdata"/><Relationship Id="rId49" Type="http://schemas.openxmlformats.org/officeDocument/2006/relationships/font" Target="fonts/FiraSansExtraCondense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PoiretOne-regular.fntdata"/><Relationship Id="rId34" Type="http://schemas.openxmlformats.org/officeDocument/2006/relationships/slide" Target="slides/slide28.xml"/><Relationship Id="rId37" Type="http://schemas.openxmlformats.org/officeDocument/2006/relationships/font" Target="fonts/OxygenLight-bold.fntdata"/><Relationship Id="rId36" Type="http://schemas.openxmlformats.org/officeDocument/2006/relationships/font" Target="fonts/OxygenLight-regular.fntdata"/><Relationship Id="rId39" Type="http://schemas.openxmlformats.org/officeDocument/2006/relationships/font" Target="fonts/Oxygen-bold.fntdata"/><Relationship Id="rId38" Type="http://schemas.openxmlformats.org/officeDocument/2006/relationships/font" Target="fonts/Oxygen-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loyishi.com.tw/mental-health/stress-management/benefits-dog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75abf6244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f75abf6244_2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75b6b853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f75b6b8536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75b6b853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f75b6b8536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75abf6244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f75abf6244_2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lang="zh-TW" sz="1800">
                <a:solidFill>
                  <a:schemeClr val="dk1"/>
                </a:solidFill>
              </a:rPr>
              <a:t>使用者可以記錄每日的心情變化，提供他們回顧使用，透過追蹤心情紀錄，可以更為準確地瞭解自身的心理狀態。</a:t>
            </a:r>
            <a:endParaRPr sz="1800">
              <a:solidFill>
                <a:schemeClr val="dk1"/>
              </a:solidFill>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75b6b8536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f75b6b8536_6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lnSpc>
                <a:spcPct val="115000"/>
              </a:lnSpc>
              <a:spcBef>
                <a:spcPts val="300"/>
              </a:spcBef>
              <a:spcAft>
                <a:spcPts val="0"/>
              </a:spcAft>
              <a:buClr>
                <a:schemeClr val="dk1"/>
              </a:buClr>
              <a:buSzPts val="1100"/>
              <a:buFont typeface="Arial"/>
              <a:buNone/>
            </a:pPr>
            <a:r>
              <a:rPr lang="zh-TW" sz="1700">
                <a:solidFill>
                  <a:schemeClr val="dk1"/>
                </a:solidFill>
              </a:rPr>
              <a:t>藉由手機攝影機擷取使用者的面部資訊，並透過人臉辨識系統分析目前使用者最可能的情緒，</a:t>
            </a:r>
            <a:endParaRPr sz="1700">
              <a:solidFill>
                <a:schemeClr val="dk1"/>
              </a:solidFill>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8676228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f8676228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0"/>
              </a:spcAft>
              <a:buClr>
                <a:schemeClr val="dk1"/>
              </a:buClr>
              <a:buSzPts val="1100"/>
              <a:buFont typeface="Arial"/>
              <a:buNone/>
            </a:pPr>
            <a:r>
              <a:rPr lang="zh-TW" sz="1550">
                <a:solidFill>
                  <a:schemeClr val="dk1"/>
                </a:solidFill>
                <a:highlight>
                  <a:srgbClr val="FFFFFF"/>
                </a:highlight>
              </a:rPr>
              <a:t>再繼續講解我們的下一個功能之前，我們必須先解釋我們運用在身心了解的NLP是甚麼，NLP是</a:t>
            </a:r>
            <a:r>
              <a:rPr lang="zh-TW" sz="1550">
                <a:solidFill>
                  <a:srgbClr val="202122"/>
                </a:solidFill>
                <a:highlight>
                  <a:srgbClr val="FFFFFF"/>
                </a:highlight>
              </a:rPr>
              <a:t>Neuro-Linguistic Programming的縮寫，</a:t>
            </a:r>
            <a:br>
              <a:rPr lang="zh-TW" sz="1550">
                <a:solidFill>
                  <a:srgbClr val="202122"/>
                </a:solidFill>
                <a:highlight>
                  <a:srgbClr val="FFFFFF"/>
                </a:highlight>
              </a:rPr>
            </a:br>
            <a:r>
              <a:rPr lang="zh-TW" sz="1550">
                <a:solidFill>
                  <a:srgbClr val="202122"/>
                </a:solidFill>
                <a:highlight>
                  <a:srgbClr val="FFFFFF"/>
                </a:highlight>
              </a:rPr>
              <a:t>Neuro代表我們的神經系統</a:t>
            </a:r>
            <a:r>
              <a:rPr lang="zh-TW" sz="1550">
                <a:solidFill>
                  <a:srgbClr val="202122"/>
                </a:solidFill>
                <a:highlight>
                  <a:srgbClr val="FFFFFF"/>
                </a:highlight>
              </a:rPr>
              <a:t>。大腦接收到的五感訊息，如何在我們每一個人獨特的神經系統中被處理</a:t>
            </a:r>
            <a:r>
              <a:rPr lang="zh-TW" sz="1550">
                <a:solidFill>
                  <a:srgbClr val="202122"/>
                </a:solidFill>
                <a:highlight>
                  <a:srgbClr val="FFFFFF"/>
                </a:highlight>
              </a:rPr>
              <a:t>，影響我們身心之間的互動，是NLP研究的中心學問。</a:t>
            </a:r>
            <a:endParaRPr sz="1550">
              <a:solidFill>
                <a:srgbClr val="202122"/>
              </a:solidFill>
              <a:highlight>
                <a:srgbClr val="FFFFFF"/>
              </a:highlight>
            </a:endParaRPr>
          </a:p>
          <a:p>
            <a:pPr indent="0" lvl="0" marL="0" rtl="0" algn="l">
              <a:lnSpc>
                <a:spcPct val="115000"/>
              </a:lnSpc>
              <a:spcBef>
                <a:spcPts val="1300"/>
              </a:spcBef>
              <a:spcAft>
                <a:spcPts val="1300"/>
              </a:spcAft>
              <a:buClr>
                <a:schemeClr val="dk1"/>
              </a:buClr>
              <a:buSzPts val="1100"/>
              <a:buFont typeface="Arial"/>
              <a:buNone/>
            </a:pPr>
            <a:r>
              <a:rPr lang="zh-TW" sz="1550">
                <a:solidFill>
                  <a:srgbClr val="202122"/>
                </a:solidFill>
                <a:highlight>
                  <a:srgbClr val="FFFFFF"/>
                </a:highlight>
              </a:rPr>
              <a:t>Linguistic指的是人類的思想和行為，運用語言與周遭世界互動或是與自己做有效的溝通。</a:t>
            </a:r>
            <a:br>
              <a:rPr lang="zh-TW" sz="1550">
                <a:solidFill>
                  <a:srgbClr val="202122"/>
                </a:solidFill>
                <a:highlight>
                  <a:srgbClr val="FFFFFF"/>
                </a:highlight>
              </a:rPr>
            </a:br>
            <a:br>
              <a:rPr lang="zh-TW" sz="1550">
                <a:solidFill>
                  <a:srgbClr val="202122"/>
                </a:solidFill>
                <a:highlight>
                  <a:srgbClr val="FFFFFF"/>
                </a:highlight>
              </a:rPr>
            </a:br>
            <a:r>
              <a:rPr lang="zh-TW" sz="1550">
                <a:solidFill>
                  <a:srgbClr val="202122"/>
                </a:solidFill>
                <a:highlight>
                  <a:srgbClr val="FFFFFF"/>
                </a:highlight>
              </a:rPr>
              <a:t>Programming是借用電腦科學術語，指的是我們的思想、感覺和行動都是單純的習慣性程式，只要改寫這些程式，就能改變我們的行為，進而改變我們的人生。</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75b6b8536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f75b6b8536_6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lang="zh-TW" sz="1800">
                <a:solidFill>
                  <a:schemeClr val="dk1"/>
                </a:solidFill>
              </a:rPr>
              <a:t>透過與系統的對話，得以分辨出使用者的情緒以及可能罹患的心理疾病，並提供使用者舒緩情緒的方法，讓使用者能在較無壓力的情況下了解自身的心理狀況並減緩問題</a:t>
            </a:r>
            <a:endParaRPr sz="1800">
              <a:solidFill>
                <a:schemeClr val="dk1"/>
              </a:solidFill>
            </a:endParaRPr>
          </a:p>
          <a:p>
            <a:pPr indent="0" lvl="0" marL="0" rtl="0" algn="l">
              <a:lnSpc>
                <a:spcPct val="115000"/>
              </a:lnSpc>
              <a:spcBef>
                <a:spcPts val="300"/>
              </a:spcBef>
              <a:spcAft>
                <a:spcPts val="0"/>
              </a:spcAft>
              <a:buClr>
                <a:schemeClr val="dk1"/>
              </a:buClr>
              <a:buSzPts val="1100"/>
              <a:buFont typeface="Arial"/>
              <a:buNone/>
            </a:pPr>
            <a:r>
              <a:rPr lang="zh-TW" sz="1800">
                <a:solidFill>
                  <a:schemeClr val="dk1"/>
                </a:solidFill>
              </a:rPr>
              <a:t>在這部份，我們還有參考到NLP的心理療法，透過引導使用者改寫對於腦中痛苦的過去記憶所做出的反射動作，重新讓他學習如何面對這些痛苦</a:t>
            </a:r>
            <a:endParaRPr sz="1800">
              <a:solidFill>
                <a:schemeClr val="dk1"/>
              </a:solidFill>
            </a:endParaRPr>
          </a:p>
          <a:p>
            <a:pPr indent="0" lvl="0" marL="0" rtl="0" algn="l">
              <a:lnSpc>
                <a:spcPct val="115000"/>
              </a:lnSpc>
              <a:spcBef>
                <a:spcPts val="300"/>
              </a:spcBef>
              <a:spcAft>
                <a:spcPts val="30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867622854_8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f867622854_8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300"/>
              </a:spcAft>
              <a:buClr>
                <a:schemeClr val="dk1"/>
              </a:buClr>
              <a:buSzPts val="1100"/>
              <a:buFont typeface="Arial"/>
              <a:buNone/>
            </a:pPr>
            <a:r>
              <a:rPr lang="zh-TW" sz="1200">
                <a:solidFill>
                  <a:schemeClr val="dk1"/>
                </a:solidFill>
              </a:rPr>
              <a:t>大腦內的想像以及感受，我們會請他利用大腦，來轉移痛酷的感受，載未來如果有發生不愉快的事也可以重複利用我們提供的NLP心理療法</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09c39e3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09c39e3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f75b6b853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f75b6b8536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000">
                <a:solidFill>
                  <a:schemeClr val="dk1"/>
                </a:solidFill>
              </a:rPr>
              <a:t>我們有三種方式提供使用者，解決目前的狀態，首先是紓壓音樂，使用者可以選擇他們想聽的音樂類型，系統將會隨機推薦音樂</a:t>
            </a:r>
            <a:endParaRPr sz="2000">
              <a:solidFill>
                <a:srgbClr val="262626"/>
              </a:solidFill>
              <a:highlight>
                <a:srgbClr val="FFFFFF"/>
              </a:highlight>
              <a:latin typeface="Oxygen"/>
              <a:ea typeface="Oxygen"/>
              <a:cs typeface="Oxygen"/>
              <a:sym typeface="Oxygen"/>
            </a:endParaRPr>
          </a:p>
          <a:p>
            <a:pPr indent="0" lvl="0" marL="0" rtl="0" algn="l">
              <a:lnSpc>
                <a:spcPct val="100000"/>
              </a:lnSpc>
              <a:spcBef>
                <a:spcPts val="0"/>
              </a:spcBef>
              <a:spcAft>
                <a:spcPts val="0"/>
              </a:spcAft>
              <a:buSzPts val="1100"/>
              <a:buNone/>
            </a:pPr>
            <a:r>
              <a:rPr lang="zh-TW" sz="2000">
                <a:solidFill>
                  <a:srgbClr val="262626"/>
                </a:solidFill>
                <a:highlight>
                  <a:srgbClr val="FFFFFF"/>
                </a:highlight>
                <a:latin typeface="Oxygen"/>
                <a:ea typeface="Oxygen"/>
                <a:cs typeface="Oxygen"/>
                <a:sym typeface="Oxygen"/>
              </a:rPr>
              <a:t>透過這類型的紓壓音樂，使用者可以放鬆他們緊蹦的情緒</a:t>
            </a:r>
            <a:endParaRPr sz="2000">
              <a:solidFill>
                <a:srgbClr val="262626"/>
              </a:solidFill>
              <a:highlight>
                <a:srgbClr val="FFFFFF"/>
              </a:highlight>
              <a:latin typeface="Oxygen"/>
              <a:ea typeface="Oxygen"/>
              <a:cs typeface="Oxygen"/>
              <a:sym typeface="Oxygen"/>
            </a:endParaRPr>
          </a:p>
          <a:p>
            <a:pPr indent="0" lvl="0" marL="0" rtl="0" algn="l">
              <a:lnSpc>
                <a:spcPct val="100000"/>
              </a:lnSpc>
              <a:spcBef>
                <a:spcPts val="0"/>
              </a:spcBef>
              <a:spcAft>
                <a:spcPts val="0"/>
              </a:spcAft>
              <a:buSzPts val="1100"/>
              <a:buNone/>
            </a:pPr>
            <a:r>
              <a:t/>
            </a:r>
            <a:endParaRPr sz="2000">
              <a:solidFill>
                <a:srgbClr val="262626"/>
              </a:solidFill>
              <a:highlight>
                <a:srgbClr val="FFFFFF"/>
              </a:highlight>
              <a:latin typeface="Oxygen"/>
              <a:ea typeface="Oxygen"/>
              <a:cs typeface="Oxygen"/>
              <a:sym typeface="Oxygen"/>
            </a:endParaRPr>
          </a:p>
          <a:p>
            <a:pPr indent="0" lvl="0" marL="0" rtl="0" algn="l">
              <a:lnSpc>
                <a:spcPct val="100000"/>
              </a:lnSpc>
              <a:spcBef>
                <a:spcPts val="0"/>
              </a:spcBef>
              <a:spcAft>
                <a:spcPts val="0"/>
              </a:spcAft>
              <a:buSzPts val="1100"/>
              <a:buNone/>
            </a:pPr>
            <a:r>
              <a:rPr lang="zh-TW" sz="2000">
                <a:solidFill>
                  <a:srgbClr val="262626"/>
                </a:solidFill>
                <a:highlight>
                  <a:srgbClr val="FFFFFF"/>
                </a:highlight>
                <a:latin typeface="Oxygen"/>
                <a:ea typeface="Oxygen"/>
                <a:cs typeface="Oxygen"/>
                <a:sym typeface="Oxygen"/>
              </a:rPr>
              <a:t>當人們聽到自己喜歡的音樂時，大腦會釋放出一種叫做</a:t>
            </a:r>
            <a:r>
              <a:rPr lang="zh-TW" sz="2000">
                <a:solidFill>
                  <a:schemeClr val="hlink"/>
                </a:solidFill>
                <a:highlight>
                  <a:srgbClr val="FFFFFF"/>
                </a:highlight>
                <a:uFill>
                  <a:noFill/>
                </a:uFill>
                <a:latin typeface="Oxygen"/>
                <a:ea typeface="Oxygen"/>
                <a:cs typeface="Oxygen"/>
                <a:sym typeface="Oxygen"/>
                <a:hlinkClick r:id="rId2"/>
              </a:rPr>
              <a:t>多巴胺</a:t>
            </a:r>
            <a:r>
              <a:rPr lang="zh-TW" sz="2000">
                <a:solidFill>
                  <a:srgbClr val="262626"/>
                </a:solidFill>
                <a:highlight>
                  <a:srgbClr val="FFFFFF"/>
                </a:highlight>
                <a:latin typeface="Oxygen"/>
                <a:ea typeface="Oxygen"/>
                <a:cs typeface="Oxygen"/>
                <a:sym typeface="Oxygen"/>
              </a:rPr>
              <a:t>的化學物質，可使心情愉悅。</a:t>
            </a:r>
            <a:endParaRPr sz="2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867622854_8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f867622854_8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2100">
                <a:solidFill>
                  <a:srgbClr val="6D5B57"/>
                </a:solidFill>
              </a:rPr>
              <a:t>使用量表，確認自己是否生病，若非常嚴重，可以依據症狀嚴重程度選擇是否前往我們的地圖功能</a:t>
            </a:r>
            <a:endParaRPr sz="23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75abf6244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f75abf6244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867622854_8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f867622854_8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000">
                <a:solidFill>
                  <a:schemeClr val="dk1"/>
                </a:solidFill>
              </a:rPr>
              <a:t>若是病情較為嚴重並持續一段時間後,聊天機器人會建議到我們的另一個功能身心地圖中,最後在地圖中，</a:t>
            </a:r>
            <a:r>
              <a:rPr lang="zh-TW" sz="2000">
                <a:solidFill>
                  <a:schemeClr val="dk1"/>
                </a:solidFill>
              </a:rPr>
              <a:t>我們有事先篩選(評價)四顆星以上的身心科診所，使用者定位自己的所在的縣市，就能知道附近的高評分診所，還有導航功能，可以讓他導航過去那邊。</a:t>
            </a:r>
            <a:endParaRPr sz="20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75b6b8536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f75b6b8536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75b6b8536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f75b6b8536_4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zh-TW" sz="1600">
                <a:solidFill>
                  <a:srgbClr val="171717"/>
                </a:solidFill>
              </a:rPr>
              <a:t>第一步驟:</a:t>
            </a:r>
            <a:r>
              <a:rPr lang="zh-TW" sz="1600">
                <a:solidFill>
                  <a:srgbClr val="171717"/>
                </a:solidFill>
              </a:rPr>
              <a:t>輸入疾病相關特徵做判斷意圖的分配</a:t>
            </a:r>
            <a:r>
              <a:rPr lang="zh-TW" sz="1600">
                <a:solidFill>
                  <a:srgbClr val="171717"/>
                </a:solidFill>
              </a:rPr>
              <a:t>，句子內容包含各種精神疾病有可能會發生的症狀關鍵字，例如:睡眠需求降低、情緒高亢等，再加上主詞，時間，使其成為一段完整的句子。 </a:t>
            </a:r>
            <a:endParaRPr sz="1600">
              <a:solidFill>
                <a:srgbClr val="171717"/>
              </a:solidFill>
            </a:endParaRPr>
          </a:p>
          <a:p>
            <a:pPr indent="0" lvl="0" marL="0" rtl="0" algn="just">
              <a:lnSpc>
                <a:spcPct val="115000"/>
              </a:lnSpc>
              <a:spcBef>
                <a:spcPts val="1200"/>
              </a:spcBef>
              <a:spcAft>
                <a:spcPts val="0"/>
              </a:spcAft>
              <a:buClr>
                <a:schemeClr val="dk1"/>
              </a:buClr>
              <a:buSzPts val="1100"/>
              <a:buFont typeface="Arial"/>
              <a:buNone/>
            </a:pPr>
            <a:r>
              <a:rPr lang="zh-TW" sz="1600">
                <a:solidFill>
                  <a:srgbClr val="171717"/>
                </a:solidFill>
              </a:rPr>
              <a:t>第二、三步驟:當句子成功出現後，機器會先透過先前的學習，來判斷句子的結構，如果判斷錯誤，我們會給予修正，剩下機器未判斷出來的，我們會將事先定義好的文法結構(主詞、時間、狀態、心情)在句子一一框選起來並標記，讓機器了解字詞的意思。</a:t>
            </a:r>
            <a:endParaRPr sz="1600">
              <a:solidFill>
                <a:srgbClr val="171717"/>
              </a:solidFill>
            </a:endParaRPr>
          </a:p>
          <a:p>
            <a:pPr indent="0" lvl="0" marL="0" rtl="0" algn="just">
              <a:lnSpc>
                <a:spcPct val="115000"/>
              </a:lnSpc>
              <a:spcBef>
                <a:spcPts val="1200"/>
              </a:spcBef>
              <a:spcAft>
                <a:spcPts val="0"/>
              </a:spcAft>
              <a:buClr>
                <a:schemeClr val="dk1"/>
              </a:buClr>
              <a:buSzPts val="1100"/>
              <a:buFont typeface="Arial"/>
              <a:buNone/>
            </a:pPr>
            <a:r>
              <a:rPr lang="zh-TW" sz="1600">
                <a:solidFill>
                  <a:srgbClr val="171717"/>
                </a:solidFill>
              </a:rPr>
              <a:t>第四步驟:在糾正以及更新過幾句之後，我們會按下右上角的Train讓機器去重新訓練，以便做出更精準的判斷。</a:t>
            </a:r>
            <a:endParaRPr sz="1600">
              <a:solidFill>
                <a:srgbClr val="171717"/>
              </a:solidFill>
            </a:endParaRPr>
          </a:p>
          <a:p>
            <a:pPr indent="0" lvl="0" marL="0" rtl="0" algn="l">
              <a:lnSpc>
                <a:spcPct val="115000"/>
              </a:lnSpc>
              <a:spcBef>
                <a:spcPts val="1200"/>
              </a:spcBef>
              <a:spcAft>
                <a:spcPts val="0"/>
              </a:spcAft>
              <a:buClr>
                <a:schemeClr val="dk1"/>
              </a:buClr>
              <a:buSzPts val="1100"/>
              <a:buFont typeface="Arial"/>
              <a:buNone/>
            </a:pPr>
            <a:r>
              <a:rPr lang="zh-TW" sz="1600">
                <a:solidFill>
                  <a:srgbClr val="171717"/>
                </a:solidFill>
              </a:rPr>
              <a:t>再經過輸入內容的訓練後,聊天機</a:t>
            </a:r>
            <a:r>
              <a:rPr lang="zh-TW" sz="1600">
                <a:solidFill>
                  <a:srgbClr val="171717"/>
                </a:solidFill>
              </a:rPr>
              <a:t>器</a:t>
            </a:r>
            <a:r>
              <a:rPr lang="zh-TW" sz="1600">
                <a:solidFill>
                  <a:srgbClr val="171717"/>
                </a:solidFill>
              </a:rPr>
              <a:t>人就能判斷聊天內容中所提及的症狀,進而給予適當的建議來給使用者抒發或解決症狀的管道</a:t>
            </a:r>
            <a:endParaRPr sz="1600">
              <a:solidFill>
                <a:srgbClr val="171717"/>
              </a:solidFill>
            </a:endParaRPr>
          </a:p>
          <a:p>
            <a:pPr indent="0" lvl="0" marL="0" rtl="0" algn="l">
              <a:lnSpc>
                <a:spcPct val="115000"/>
              </a:lnSpc>
              <a:spcBef>
                <a:spcPts val="1300"/>
              </a:spcBef>
              <a:spcAft>
                <a:spcPts val="0"/>
              </a:spcAft>
              <a:buClr>
                <a:schemeClr val="dk1"/>
              </a:buClr>
              <a:buSzPts val="1100"/>
              <a:buFont typeface="Arial"/>
              <a:buNone/>
            </a:pPr>
            <a:r>
              <a:rPr lang="zh-TW" sz="1600">
                <a:solidFill>
                  <a:schemeClr val="dk1"/>
                </a:solidFill>
                <a:highlight>
                  <a:srgbClr val="FFFFFF"/>
                </a:highlight>
              </a:rPr>
              <a:t>大多簡單的聊天機器人系統只會擷取輸入的關鍵字，再從語料庫中找尋最合適的應答句。</a:t>
            </a:r>
            <a:endParaRPr sz="1600">
              <a:solidFill>
                <a:schemeClr val="dk1"/>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rPr lang="zh-TW" sz="1600">
                <a:solidFill>
                  <a:schemeClr val="dk1"/>
                </a:solidFill>
                <a:highlight>
                  <a:srgbClr val="FFFFFF"/>
                </a:highlight>
              </a:rPr>
              <a:t>而我們要配合上面所提的</a:t>
            </a:r>
            <a:r>
              <a:rPr b="1" lang="zh-TW" sz="1600">
                <a:solidFill>
                  <a:schemeClr val="dk1"/>
                </a:solidFill>
                <a:highlight>
                  <a:srgbClr val="FFFFFF"/>
                </a:highlight>
              </a:rPr>
              <a:t>LUIS</a:t>
            </a:r>
            <a:r>
              <a:rPr lang="zh-TW" sz="1600">
                <a:solidFill>
                  <a:schemeClr val="dk1"/>
                </a:solidFill>
                <a:highlight>
                  <a:srgbClr val="FFFFFF"/>
                </a:highlight>
              </a:rPr>
              <a:t>做一個跟使用者談話的聊天機器人。在問出並了解他的大致狀況後，提供其舒緩建議。</a:t>
            </a:r>
            <a:endParaRPr sz="1600">
              <a:solidFill>
                <a:schemeClr val="dk1"/>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t/>
            </a:r>
            <a:endParaRPr sz="1200">
              <a:solidFill>
                <a:srgbClr val="171717"/>
              </a:solidFill>
            </a:endParaRPr>
          </a:p>
          <a:p>
            <a:pPr indent="0" lvl="0" marL="0" rtl="0" algn="just">
              <a:lnSpc>
                <a:spcPct val="115000"/>
              </a:lnSpc>
              <a:spcBef>
                <a:spcPts val="1200"/>
              </a:spcBef>
              <a:spcAft>
                <a:spcPts val="0"/>
              </a:spcAft>
              <a:buClr>
                <a:schemeClr val="dk1"/>
              </a:buClr>
              <a:buSzPts val="1100"/>
              <a:buFont typeface="Arial"/>
              <a:buNone/>
            </a:pPr>
            <a:r>
              <a:t/>
            </a:r>
            <a:endParaRPr sz="1200">
              <a:solidFill>
                <a:srgbClr val="171717"/>
              </a:solidFill>
            </a:endParaRPr>
          </a:p>
          <a:p>
            <a:pPr indent="0" lvl="0" marL="0" rtl="0" algn="just">
              <a:lnSpc>
                <a:spcPct val="115000"/>
              </a:lnSpc>
              <a:spcBef>
                <a:spcPts val="1200"/>
              </a:spcBef>
              <a:spcAft>
                <a:spcPts val="0"/>
              </a:spcAft>
              <a:buClr>
                <a:schemeClr val="dk1"/>
              </a:buClr>
              <a:buSzPts val="1100"/>
              <a:buFont typeface="Arial"/>
              <a:buNone/>
            </a:pPr>
            <a:r>
              <a:t/>
            </a:r>
            <a:endParaRPr sz="1200">
              <a:solidFill>
                <a:srgbClr val="171717"/>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867622854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f867622854_8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600"/>
              <a:t>左邊的表達意圖，代表著精神疾病的分類，從使用者的回覆中判斷他可能有某種疾病的徵兆或意圖</a:t>
            </a:r>
            <a:endParaRPr sz="2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867622854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f867622854_8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800"/>
              <a:t>luis</a:t>
            </a:r>
            <a:r>
              <a:rPr lang="zh-TW" sz="1800"/>
              <a:t>為自己的判斷打分數</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zh-TW" sz="1800"/>
              <a:t>分數越高，代表信賴度越高，也代表訓練後的系統對我們新輸入的資料判斷越準確</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zh-TW" sz="1800"/>
              <a:t>透過我們的訓練，在輸入相關症狀後LUIS皆可精准判斷</a:t>
            </a:r>
            <a:endParaRPr sz="1800"/>
          </a:p>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75abf6244_7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f75abf6244_7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86762285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f86762285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900"/>
              <a:t>目前市面上的紓壓APP都單純以文字來判斷使用者的狀態，且紓壓方式單一，只有以文字進行交談的功能</a:t>
            </a:r>
            <a:br>
              <a:rPr lang="zh-TW" sz="1900"/>
            </a:br>
            <a:r>
              <a:rPr lang="zh-TW" sz="1900"/>
              <a:t>而我們的APP在判斷使用者身心狀態時，除了身心了解的文字溝通外，還有臉部辨識可以分析臉部情緒，而紓壓的方面，則是有聆聽音樂、填寫量表和身心地圖三種管道能讓使用者解決自己的負面情緒</a:t>
            </a:r>
            <a:endParaRPr sz="19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75abf6244_7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f75abf6244_7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200"/>
              <a:t>優勢主要為多項功能來結合了解自己的心情狀態</a:t>
            </a:r>
            <a:endParaRPr sz="2200"/>
          </a:p>
          <a:p>
            <a:pPr indent="0" lvl="0" marL="0" rtl="0" algn="l">
              <a:lnSpc>
                <a:spcPct val="100000"/>
              </a:lnSpc>
              <a:spcBef>
                <a:spcPts val="0"/>
              </a:spcBef>
              <a:spcAft>
                <a:spcPts val="0"/>
              </a:spcAft>
              <a:buSzPts val="1100"/>
              <a:buNone/>
            </a:pPr>
            <a:r>
              <a:rPr lang="zh-TW" sz="2200"/>
              <a:t>弱勢為無法同醫生般給予準確建議</a:t>
            </a:r>
            <a:endParaRPr sz="2200"/>
          </a:p>
          <a:p>
            <a:pPr indent="0" lvl="0" marL="0" rtl="0" algn="l">
              <a:lnSpc>
                <a:spcPct val="100000"/>
              </a:lnSpc>
              <a:spcBef>
                <a:spcPts val="0"/>
              </a:spcBef>
              <a:spcAft>
                <a:spcPts val="0"/>
              </a:spcAft>
              <a:buSzPts val="1100"/>
              <a:buNone/>
            </a:pPr>
            <a:r>
              <a:rPr lang="zh-TW" sz="2200"/>
              <a:t>機會為可與其</a:t>
            </a:r>
            <a:r>
              <a:rPr lang="zh-TW" sz="2200"/>
              <a:t>他生活紀錄進行結合帶來更完善的資料分析</a:t>
            </a:r>
            <a:endParaRPr sz="2200"/>
          </a:p>
          <a:p>
            <a:pPr indent="0" lvl="0" marL="0" rtl="0" algn="l">
              <a:lnSpc>
                <a:spcPct val="100000"/>
              </a:lnSpc>
              <a:spcBef>
                <a:spcPts val="0"/>
              </a:spcBef>
              <a:spcAft>
                <a:spcPts val="0"/>
              </a:spcAft>
              <a:buSzPts val="1100"/>
              <a:buNone/>
            </a:pPr>
            <a:r>
              <a:rPr lang="zh-TW" sz="2200"/>
              <a:t>威脅為實體諮商技術目前仍然無法取代</a:t>
            </a:r>
            <a:endParaRPr sz="2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75abf6244_7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f75abf6244_7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75abf6244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f75abf6244_7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75abf6244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f75abf6244_2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75abf6244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f75abf6244_7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zh-TW" sz="1900">
                <a:solidFill>
                  <a:schemeClr val="dk1"/>
                </a:solidFill>
              </a:rPr>
              <a:t>在現代社會的生活壓力下，每個人承受的壓力越來越高，</a:t>
            </a:r>
            <a:r>
              <a:rPr lang="zh-TW" sz="1900">
                <a:solidFill>
                  <a:srgbClr val="434343"/>
                </a:solidFill>
              </a:rPr>
              <a:t>根據衛福部統計處的數據也顯示身心科的就醫比例愈來愈高，</a:t>
            </a:r>
            <a:endParaRPr sz="1900">
              <a:solidFill>
                <a:srgbClr val="434343"/>
              </a:solidFill>
            </a:endParaRPr>
          </a:p>
          <a:p>
            <a:pPr indent="0" lvl="0" marL="0" rtl="0" algn="l">
              <a:lnSpc>
                <a:spcPct val="115000"/>
              </a:lnSpc>
              <a:spcBef>
                <a:spcPts val="0"/>
              </a:spcBef>
              <a:spcAft>
                <a:spcPts val="0"/>
              </a:spcAft>
              <a:buSzPts val="1100"/>
              <a:buNone/>
            </a:pPr>
            <a:r>
              <a:rPr lang="zh-TW" sz="1900">
                <a:solidFill>
                  <a:schemeClr val="dk1"/>
                </a:solidFill>
              </a:rPr>
              <a:t>對於現代的人們來說，如何舒緩這些壓力，在緊迫的生活節奏中為自己找到一縷可以放鬆的機會，避免這些壓力最終轉變成精神疾病，</a:t>
            </a:r>
            <a:endParaRPr sz="1900">
              <a:solidFill>
                <a:schemeClr val="dk1"/>
              </a:solidFill>
            </a:endParaRPr>
          </a:p>
          <a:p>
            <a:pPr indent="0" lvl="0" marL="0" rtl="0" algn="l">
              <a:lnSpc>
                <a:spcPct val="115000"/>
              </a:lnSpc>
              <a:spcBef>
                <a:spcPts val="0"/>
              </a:spcBef>
              <a:spcAft>
                <a:spcPts val="0"/>
              </a:spcAft>
              <a:buSzPts val="1100"/>
              <a:buNone/>
            </a:pPr>
            <a:r>
              <a:rPr lang="zh-TW" sz="1900">
                <a:solidFill>
                  <a:schemeClr val="dk1"/>
                </a:solidFill>
              </a:rPr>
              <a:t>影響自己的日常生活，是不得不面對的課題。</a:t>
            </a:r>
            <a:endParaRPr sz="1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aseline="-25000" sz="1300">
              <a:solidFill>
                <a:srgbClr val="434343"/>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75abf6244_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f75abf6244_7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zh-TW" sz="1900">
                <a:solidFill>
                  <a:srgbClr val="434343"/>
                </a:solidFill>
              </a:rPr>
              <a:t>從憂鬱症協會的資料也可以看出大家仍對精神疾病有些其岐視或是不了解，</a:t>
            </a:r>
            <a:r>
              <a:rPr lang="zh-TW" sz="1800">
                <a:solidFill>
                  <a:schemeClr val="dk1"/>
                </a:solidFill>
                <a:highlight>
                  <a:srgbClr val="FFFFFF"/>
                </a:highlight>
              </a:rPr>
              <a:t>患者未就醫的理由未必是因為精神疾病的汙名化，亦有可能是對於症狀的不理解，使得自己不知道自身已經有相關的症狀而延誤就醫，</a:t>
            </a:r>
            <a:endParaRPr sz="1800">
              <a:solidFill>
                <a:schemeClr val="dk1"/>
              </a:solidFill>
              <a:highlight>
                <a:srgbClr val="FFFFFF"/>
              </a:highlight>
            </a:endParaRPr>
          </a:p>
          <a:p>
            <a:pPr indent="0" lvl="0" marL="0" rtl="0" algn="l">
              <a:lnSpc>
                <a:spcPct val="115000"/>
              </a:lnSpc>
              <a:spcBef>
                <a:spcPts val="0"/>
              </a:spcBef>
              <a:spcAft>
                <a:spcPts val="0"/>
              </a:spcAft>
              <a:buSzPts val="1100"/>
              <a:buNone/>
            </a:pPr>
            <a:r>
              <a:t/>
            </a:r>
            <a:endParaRPr sz="1800">
              <a:solidFill>
                <a:schemeClr val="dk1"/>
              </a:solidFill>
              <a:highlight>
                <a:srgbClr val="FFFFFF"/>
              </a:highlight>
            </a:endParaRPr>
          </a:p>
          <a:p>
            <a:pPr indent="0" lvl="0" marL="0" rtl="0" algn="l">
              <a:lnSpc>
                <a:spcPct val="115000"/>
              </a:lnSpc>
              <a:spcBef>
                <a:spcPts val="0"/>
              </a:spcBef>
              <a:spcAft>
                <a:spcPts val="0"/>
              </a:spcAft>
              <a:buSzPts val="1100"/>
              <a:buNone/>
            </a:pPr>
            <a:r>
              <a:rPr lang="zh-TW" sz="1800">
                <a:solidFill>
                  <a:schemeClr val="dk1"/>
                </a:solidFill>
                <a:highlight>
                  <a:srgbClr val="FFFFFF"/>
                </a:highlight>
              </a:rPr>
              <a:t>光是憂鬱症，就有80% 160萬的人，拖著不就醫，而繼續讓病情惡化，</a:t>
            </a:r>
            <a:r>
              <a:rPr lang="zh-TW" sz="1800">
                <a:solidFill>
                  <a:schemeClr val="dk1"/>
                </a:solidFill>
              </a:rPr>
              <a:t>因此，若能有一個可以絕對保密、方便使用且即使對於相關資訊一無所知的人也能使用的產品，對於社會應該也有一定的助益。</a:t>
            </a:r>
            <a:endParaRPr sz="1800">
              <a:solidFill>
                <a:schemeClr val="dk1"/>
              </a:solidFill>
            </a:endParaRPr>
          </a:p>
          <a:p>
            <a:pPr indent="0" lvl="0" marL="0" rtl="0" algn="l">
              <a:lnSpc>
                <a:spcPct val="138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75b6b85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f75b6b853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75abf6244_2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75abf6244_2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800">
                <a:solidFill>
                  <a:srgbClr val="6D5B57"/>
                </a:solidFill>
              </a:rPr>
              <a:t>本系統之目的在於幫助在精神上有任何壓力和困難的使用者，主要藉由聊天機器人、人臉辨識以及心情紀錄來了解使用者的身心狀況，並針對該使用者的狀況給於適當的建議來舒緩他們的身心問題</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75abf6244_7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f75abf6244_7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這張圖是憂鬱症治療的三個階段，分別是急性期、持續期和維持期，精神疾病時常伴隨在我們的生活中，也許就醫了但治療的時間非常漫長，就算在治療過後，在治療期間的4-9個月內仍然有機會復發，9個月後也有機會再復發。</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在憂鬱症的病程裡，大約有40%的人可能隨著時間復原，但大部分人仍然有身心狀態的困擾，因此我們希望能開發一種APP來讓大眾粗略了解自己長期的身心狀態，並給予建議來舒緩較差的身心狀況。</a:t>
            </a:r>
            <a:endParaRPr sz="15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 Id="rId6" Type="http://schemas.openxmlformats.org/officeDocument/2006/relationships/hyperlink" Target="https://www.freepik.com/"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43999" cy="5144006"/>
          </a:xfrm>
          <a:prstGeom prst="rect">
            <a:avLst/>
          </a:prstGeom>
          <a:noFill/>
          <a:ln>
            <a:noFill/>
          </a:ln>
        </p:spPr>
      </p:pic>
      <p:sp>
        <p:nvSpPr>
          <p:cNvPr id="55" name="Google Shape;55;p14"/>
          <p:cNvSpPr txBox="1"/>
          <p:nvPr>
            <p:ph type="ctrTitle"/>
          </p:nvPr>
        </p:nvSpPr>
        <p:spPr>
          <a:xfrm>
            <a:off x="4149000" y="970200"/>
            <a:ext cx="3852000" cy="2410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b="1" sz="4400">
                <a:latin typeface="Poiret One"/>
                <a:ea typeface="Poiret One"/>
                <a:cs typeface="Poiret One"/>
                <a:sym typeface="Poiret On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6" name="Google Shape;56;p14"/>
          <p:cNvSpPr txBox="1"/>
          <p:nvPr>
            <p:ph idx="1" type="subTitle"/>
          </p:nvPr>
        </p:nvSpPr>
        <p:spPr>
          <a:xfrm>
            <a:off x="4149000" y="3380700"/>
            <a:ext cx="38520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9" name="Google Shape;59;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Font typeface="Oxygen"/>
              <a:buChar char="●"/>
              <a:defRPr sz="1400">
                <a:latin typeface="Oxygen"/>
                <a:ea typeface="Oxygen"/>
                <a:cs typeface="Oxygen"/>
                <a:sym typeface="Oxygen"/>
              </a:defRPr>
            </a:lvl1pPr>
            <a:lvl2pPr indent="-317500" lvl="1" marL="914400" algn="l">
              <a:lnSpc>
                <a:spcPct val="115000"/>
              </a:lnSpc>
              <a:spcBef>
                <a:spcPts val="1600"/>
              </a:spcBef>
              <a:spcAft>
                <a:spcPts val="0"/>
              </a:spcAft>
              <a:buSzPts val="1400"/>
              <a:buFont typeface="Oxygen"/>
              <a:buChar char="○"/>
              <a:defRPr>
                <a:latin typeface="Oxygen"/>
                <a:ea typeface="Oxygen"/>
                <a:cs typeface="Oxygen"/>
                <a:sym typeface="Oxygen"/>
              </a:defRPr>
            </a:lvl2pPr>
            <a:lvl3pPr indent="-317500" lvl="2" marL="1371600" algn="l">
              <a:lnSpc>
                <a:spcPct val="115000"/>
              </a:lnSpc>
              <a:spcBef>
                <a:spcPts val="1600"/>
              </a:spcBef>
              <a:spcAft>
                <a:spcPts val="0"/>
              </a:spcAft>
              <a:buSzPts val="1400"/>
              <a:buFont typeface="Oxygen"/>
              <a:buChar char="■"/>
              <a:defRPr>
                <a:latin typeface="Oxygen"/>
                <a:ea typeface="Oxygen"/>
                <a:cs typeface="Oxygen"/>
                <a:sym typeface="Oxygen"/>
              </a:defRPr>
            </a:lvl3pPr>
            <a:lvl4pPr indent="-317500" lvl="3" marL="1828800" algn="l">
              <a:lnSpc>
                <a:spcPct val="115000"/>
              </a:lnSpc>
              <a:spcBef>
                <a:spcPts val="1600"/>
              </a:spcBef>
              <a:spcAft>
                <a:spcPts val="0"/>
              </a:spcAft>
              <a:buSzPts val="1400"/>
              <a:buFont typeface="Oxygen"/>
              <a:buChar char="●"/>
              <a:defRPr>
                <a:latin typeface="Oxygen"/>
                <a:ea typeface="Oxygen"/>
                <a:cs typeface="Oxygen"/>
                <a:sym typeface="Oxygen"/>
              </a:defRPr>
            </a:lvl4pPr>
            <a:lvl5pPr indent="-317500" lvl="4" marL="2286000" algn="l">
              <a:lnSpc>
                <a:spcPct val="115000"/>
              </a:lnSpc>
              <a:spcBef>
                <a:spcPts val="1600"/>
              </a:spcBef>
              <a:spcAft>
                <a:spcPts val="0"/>
              </a:spcAft>
              <a:buSzPts val="1400"/>
              <a:buFont typeface="Oxygen"/>
              <a:buChar char="○"/>
              <a:defRPr>
                <a:latin typeface="Oxygen"/>
                <a:ea typeface="Oxygen"/>
                <a:cs typeface="Oxygen"/>
                <a:sym typeface="Oxygen"/>
              </a:defRPr>
            </a:lvl5pPr>
            <a:lvl6pPr indent="-317500" lvl="5" marL="2743200" algn="l">
              <a:lnSpc>
                <a:spcPct val="115000"/>
              </a:lnSpc>
              <a:spcBef>
                <a:spcPts val="1600"/>
              </a:spcBef>
              <a:spcAft>
                <a:spcPts val="0"/>
              </a:spcAft>
              <a:buSzPts val="1400"/>
              <a:buFont typeface="Oxygen"/>
              <a:buChar char="■"/>
              <a:defRPr>
                <a:latin typeface="Oxygen"/>
                <a:ea typeface="Oxygen"/>
                <a:cs typeface="Oxygen"/>
                <a:sym typeface="Oxygen"/>
              </a:defRPr>
            </a:lvl6pPr>
            <a:lvl7pPr indent="-317500" lvl="6" marL="3200400" algn="l">
              <a:lnSpc>
                <a:spcPct val="115000"/>
              </a:lnSpc>
              <a:spcBef>
                <a:spcPts val="1600"/>
              </a:spcBef>
              <a:spcAft>
                <a:spcPts val="0"/>
              </a:spcAft>
              <a:buSzPts val="1400"/>
              <a:buFont typeface="Oxygen"/>
              <a:buChar char="●"/>
              <a:defRPr>
                <a:latin typeface="Oxygen"/>
                <a:ea typeface="Oxygen"/>
                <a:cs typeface="Oxygen"/>
                <a:sym typeface="Oxygen"/>
              </a:defRPr>
            </a:lvl7pPr>
            <a:lvl8pPr indent="-317500" lvl="7" marL="3657600" algn="l">
              <a:lnSpc>
                <a:spcPct val="115000"/>
              </a:lnSpc>
              <a:spcBef>
                <a:spcPts val="1600"/>
              </a:spcBef>
              <a:spcAft>
                <a:spcPts val="0"/>
              </a:spcAft>
              <a:buSzPts val="1400"/>
              <a:buFont typeface="Oxygen"/>
              <a:buChar char="○"/>
              <a:defRPr>
                <a:latin typeface="Oxygen"/>
                <a:ea typeface="Oxygen"/>
                <a:cs typeface="Oxygen"/>
                <a:sym typeface="Oxygen"/>
              </a:defRPr>
            </a:lvl8pPr>
            <a:lvl9pPr indent="-317500" lvl="8" marL="4114800" algn="l">
              <a:lnSpc>
                <a:spcPct val="115000"/>
              </a:lnSpc>
              <a:spcBef>
                <a:spcPts val="1600"/>
              </a:spcBef>
              <a:spcAft>
                <a:spcPts val="1600"/>
              </a:spcAft>
              <a:buSzPts val="1400"/>
              <a:buFont typeface="Oxygen"/>
              <a:buChar char="■"/>
              <a:defRPr>
                <a:latin typeface="Oxygen"/>
                <a:ea typeface="Oxygen"/>
                <a:cs typeface="Oxygen"/>
                <a:sym typeface="Oxyge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1" name="Shape 61"/>
        <p:cNvGrpSpPr/>
        <p:nvPr/>
      </p:nvGrpSpPr>
      <p:grpSpPr>
        <a:xfrm>
          <a:off x="0" y="0"/>
          <a:ext cx="0" cy="0"/>
          <a:chOff x="0" y="0"/>
          <a:chExt cx="0" cy="0"/>
        </a:xfrm>
      </p:grpSpPr>
      <p:pic>
        <p:nvPicPr>
          <p:cNvPr id="62" name="Google Shape;62;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3" name="Google Shape;63;p16"/>
          <p:cNvSpPr txBox="1"/>
          <p:nvPr>
            <p:ph type="title"/>
          </p:nvPr>
        </p:nvSpPr>
        <p:spPr>
          <a:xfrm>
            <a:off x="720000" y="28044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4" name="Google Shape;64;p16"/>
          <p:cNvSpPr txBox="1"/>
          <p:nvPr>
            <p:ph idx="2" type="title"/>
          </p:nvPr>
        </p:nvSpPr>
        <p:spPr>
          <a:xfrm>
            <a:off x="720000" y="1589526"/>
            <a:ext cx="23364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 name="Google Shape;65;p16"/>
          <p:cNvSpPr txBox="1"/>
          <p:nvPr>
            <p:ph idx="1" type="subTitle"/>
          </p:nvPr>
        </p:nvSpPr>
        <p:spPr>
          <a:xfrm>
            <a:off x="720000" y="3177110"/>
            <a:ext cx="2336400" cy="87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6" name="Google Shape;66;p16"/>
          <p:cNvSpPr txBox="1"/>
          <p:nvPr>
            <p:ph idx="3" type="title"/>
          </p:nvPr>
        </p:nvSpPr>
        <p:spPr>
          <a:xfrm>
            <a:off x="3403800" y="28044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16"/>
          <p:cNvSpPr txBox="1"/>
          <p:nvPr>
            <p:ph idx="4" type="title"/>
          </p:nvPr>
        </p:nvSpPr>
        <p:spPr>
          <a:xfrm>
            <a:off x="3403800" y="1589526"/>
            <a:ext cx="23364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16"/>
          <p:cNvSpPr txBox="1"/>
          <p:nvPr>
            <p:ph idx="5" type="subTitle"/>
          </p:nvPr>
        </p:nvSpPr>
        <p:spPr>
          <a:xfrm>
            <a:off x="3403800" y="3177110"/>
            <a:ext cx="2336400" cy="87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9" name="Google Shape;69;p16"/>
          <p:cNvSpPr txBox="1"/>
          <p:nvPr>
            <p:ph idx="6" type="title"/>
          </p:nvPr>
        </p:nvSpPr>
        <p:spPr>
          <a:xfrm>
            <a:off x="6087600" y="28044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0" name="Google Shape;70;p16"/>
          <p:cNvSpPr txBox="1"/>
          <p:nvPr>
            <p:ph idx="7" type="title"/>
          </p:nvPr>
        </p:nvSpPr>
        <p:spPr>
          <a:xfrm>
            <a:off x="6087600" y="1589526"/>
            <a:ext cx="23364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1" name="Google Shape;71;p16"/>
          <p:cNvSpPr txBox="1"/>
          <p:nvPr>
            <p:ph idx="8" type="subTitle"/>
          </p:nvPr>
        </p:nvSpPr>
        <p:spPr>
          <a:xfrm>
            <a:off x="6087600" y="3177110"/>
            <a:ext cx="2336400" cy="87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2" name="Google Shape;72;p16"/>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5" name="Google Shape;75;p17"/>
          <p:cNvSpPr txBox="1"/>
          <p:nvPr>
            <p:ph type="title"/>
          </p:nvPr>
        </p:nvSpPr>
        <p:spPr>
          <a:xfrm>
            <a:off x="2433000" y="1330038"/>
            <a:ext cx="4278000" cy="16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8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7"/>
          <p:cNvSpPr txBox="1"/>
          <p:nvPr>
            <p:ph idx="1" type="subTitle"/>
          </p:nvPr>
        </p:nvSpPr>
        <p:spPr>
          <a:xfrm>
            <a:off x="2775600" y="3100075"/>
            <a:ext cx="35928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7" name="Shape 77"/>
        <p:cNvGrpSpPr/>
        <p:nvPr/>
      </p:nvGrpSpPr>
      <p:grpSpPr>
        <a:xfrm>
          <a:off x="0" y="0"/>
          <a:ext cx="0" cy="0"/>
          <a:chOff x="0" y="0"/>
          <a:chExt cx="0" cy="0"/>
        </a:xfrm>
      </p:grpSpPr>
      <p:pic>
        <p:nvPicPr>
          <p:cNvPr id="78" name="Google Shape;78;p18"/>
          <p:cNvPicPr preferRelativeResize="0"/>
          <p:nvPr/>
        </p:nvPicPr>
        <p:blipFill rotWithShape="1">
          <a:blip r:embed="rId2">
            <a:alphaModFix/>
          </a:blip>
          <a:srcRect b="0" l="0" r="0" t="0"/>
          <a:stretch/>
        </p:blipFill>
        <p:spPr>
          <a:xfrm>
            <a:off x="0" y="0"/>
            <a:ext cx="9144000" cy="5143505"/>
          </a:xfrm>
          <a:prstGeom prst="rect">
            <a:avLst/>
          </a:prstGeom>
          <a:noFill/>
          <a:ln>
            <a:noFill/>
          </a:ln>
        </p:spPr>
      </p:pic>
      <p:sp>
        <p:nvSpPr>
          <p:cNvPr id="79" name="Google Shape;79;p18"/>
          <p:cNvSpPr txBox="1"/>
          <p:nvPr>
            <p:ph type="title"/>
          </p:nvPr>
        </p:nvSpPr>
        <p:spPr>
          <a:xfrm>
            <a:off x="2290025" y="3353475"/>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0" name="Google Shape;80;p18"/>
          <p:cNvSpPr txBox="1"/>
          <p:nvPr>
            <p:ph idx="1" type="subTitle"/>
          </p:nvPr>
        </p:nvSpPr>
        <p:spPr>
          <a:xfrm>
            <a:off x="1454700" y="2052475"/>
            <a:ext cx="6234600" cy="124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5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pic>
        <p:nvPicPr>
          <p:cNvPr id="82" name="Google Shape;82;p1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83" name="Google Shape;83;p19"/>
          <p:cNvSpPr txBox="1"/>
          <p:nvPr>
            <p:ph type="title"/>
          </p:nvPr>
        </p:nvSpPr>
        <p:spPr>
          <a:xfrm>
            <a:off x="2433000" y="1371169"/>
            <a:ext cx="4278000" cy="86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4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9"/>
          <p:cNvSpPr txBox="1"/>
          <p:nvPr>
            <p:ph idx="1" type="subTitle"/>
          </p:nvPr>
        </p:nvSpPr>
        <p:spPr>
          <a:xfrm>
            <a:off x="2433000" y="2441425"/>
            <a:ext cx="42780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pic>
        <p:nvPicPr>
          <p:cNvPr id="86" name="Google Shape;86;p20"/>
          <p:cNvPicPr preferRelativeResize="0"/>
          <p:nvPr/>
        </p:nvPicPr>
        <p:blipFill rotWithShape="1">
          <a:blip r:embed="rId2">
            <a:alphaModFix/>
          </a:blip>
          <a:srcRect b="0" l="0" r="0" t="0"/>
          <a:stretch/>
        </p:blipFill>
        <p:spPr>
          <a:xfrm>
            <a:off x="0" y="0"/>
            <a:ext cx="9144000" cy="5143484"/>
          </a:xfrm>
          <a:prstGeom prst="rect">
            <a:avLst/>
          </a:prstGeom>
          <a:noFill/>
          <a:ln>
            <a:noFill/>
          </a:ln>
        </p:spPr>
      </p:pic>
      <p:sp>
        <p:nvSpPr>
          <p:cNvPr id="87" name="Google Shape;87;p20"/>
          <p:cNvSpPr txBox="1"/>
          <p:nvPr>
            <p:ph type="title"/>
          </p:nvPr>
        </p:nvSpPr>
        <p:spPr>
          <a:xfrm>
            <a:off x="5139007" y="2342625"/>
            <a:ext cx="32850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b="1"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8" name="Google Shape;88;p20"/>
          <p:cNvSpPr txBox="1"/>
          <p:nvPr>
            <p:ph idx="2" type="title"/>
          </p:nvPr>
        </p:nvSpPr>
        <p:spPr>
          <a:xfrm>
            <a:off x="5138900" y="1106175"/>
            <a:ext cx="3285000" cy="1265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b="1"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9" name="Google Shape;89;p20"/>
          <p:cNvSpPr txBox="1"/>
          <p:nvPr>
            <p:ph idx="1" type="subTitle"/>
          </p:nvPr>
        </p:nvSpPr>
        <p:spPr>
          <a:xfrm>
            <a:off x="5139001" y="3323950"/>
            <a:ext cx="3285000" cy="71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21"/>
          <p:cNvSpPr txBox="1"/>
          <p:nvPr>
            <p:ph idx="1" type="subTitle"/>
          </p:nvPr>
        </p:nvSpPr>
        <p:spPr>
          <a:xfrm>
            <a:off x="720000" y="1452575"/>
            <a:ext cx="4461600" cy="284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Maven Pro"/>
              <a:buChar char="●"/>
              <a:defRPr sz="1600">
                <a:latin typeface="Oxygen"/>
                <a:ea typeface="Oxygen"/>
                <a:cs typeface="Oxygen"/>
                <a:sym typeface="Oxygen"/>
              </a:defRPr>
            </a:lvl1pPr>
            <a:lvl2pPr lvl="1" algn="l">
              <a:lnSpc>
                <a:spcPct val="115000"/>
              </a:lnSpc>
              <a:spcBef>
                <a:spcPts val="1600"/>
              </a:spcBef>
              <a:spcAft>
                <a:spcPts val="0"/>
              </a:spcAft>
              <a:buClr>
                <a:srgbClr val="024427"/>
              </a:buClr>
              <a:buSzPts val="1400"/>
              <a:buFont typeface="Maven Pro"/>
              <a:buChar char="○"/>
              <a:defRPr/>
            </a:lvl2pPr>
            <a:lvl3pPr lvl="2" algn="l">
              <a:lnSpc>
                <a:spcPct val="115000"/>
              </a:lnSpc>
              <a:spcBef>
                <a:spcPts val="1600"/>
              </a:spcBef>
              <a:spcAft>
                <a:spcPts val="0"/>
              </a:spcAft>
              <a:buClr>
                <a:srgbClr val="024427"/>
              </a:buClr>
              <a:buSzPts val="1400"/>
              <a:buFont typeface="Maven Pro"/>
              <a:buChar char="■"/>
              <a:defRPr/>
            </a:lvl3pPr>
            <a:lvl4pPr lvl="3" algn="l">
              <a:lnSpc>
                <a:spcPct val="115000"/>
              </a:lnSpc>
              <a:spcBef>
                <a:spcPts val="1600"/>
              </a:spcBef>
              <a:spcAft>
                <a:spcPts val="0"/>
              </a:spcAft>
              <a:buClr>
                <a:srgbClr val="024427"/>
              </a:buClr>
              <a:buSzPts val="1400"/>
              <a:buFont typeface="Maven Pro"/>
              <a:buChar char="●"/>
              <a:defRPr/>
            </a:lvl4pPr>
            <a:lvl5pPr lvl="4" algn="l">
              <a:lnSpc>
                <a:spcPct val="115000"/>
              </a:lnSpc>
              <a:spcBef>
                <a:spcPts val="1600"/>
              </a:spcBef>
              <a:spcAft>
                <a:spcPts val="0"/>
              </a:spcAft>
              <a:buClr>
                <a:srgbClr val="024427"/>
              </a:buClr>
              <a:buSzPts val="1400"/>
              <a:buFont typeface="Maven Pro"/>
              <a:buChar char="○"/>
              <a:defRPr/>
            </a:lvl5pPr>
            <a:lvl6pPr lvl="5" algn="l">
              <a:lnSpc>
                <a:spcPct val="115000"/>
              </a:lnSpc>
              <a:spcBef>
                <a:spcPts val="1600"/>
              </a:spcBef>
              <a:spcAft>
                <a:spcPts val="0"/>
              </a:spcAft>
              <a:buClr>
                <a:srgbClr val="024427"/>
              </a:buClr>
              <a:buSzPts val="1400"/>
              <a:buFont typeface="Maven Pro"/>
              <a:buChar char="■"/>
              <a:defRPr/>
            </a:lvl6pPr>
            <a:lvl7pPr lvl="6" algn="l">
              <a:lnSpc>
                <a:spcPct val="115000"/>
              </a:lnSpc>
              <a:spcBef>
                <a:spcPts val="1600"/>
              </a:spcBef>
              <a:spcAft>
                <a:spcPts val="0"/>
              </a:spcAft>
              <a:buClr>
                <a:srgbClr val="024427"/>
              </a:buClr>
              <a:buSzPts val="1400"/>
              <a:buFont typeface="Maven Pro"/>
              <a:buChar char="●"/>
              <a:defRPr/>
            </a:lvl7pPr>
            <a:lvl8pPr lvl="7" algn="l">
              <a:lnSpc>
                <a:spcPct val="115000"/>
              </a:lnSpc>
              <a:spcBef>
                <a:spcPts val="1600"/>
              </a:spcBef>
              <a:spcAft>
                <a:spcPts val="0"/>
              </a:spcAft>
              <a:buClr>
                <a:srgbClr val="024427"/>
              </a:buClr>
              <a:buSzPts val="1400"/>
              <a:buFont typeface="Maven Pro"/>
              <a:buChar char="○"/>
              <a:defRPr/>
            </a:lvl8pPr>
            <a:lvl9pPr lvl="8" algn="l">
              <a:lnSpc>
                <a:spcPct val="115000"/>
              </a:lnSpc>
              <a:spcBef>
                <a:spcPts val="1600"/>
              </a:spcBef>
              <a:spcAft>
                <a:spcPts val="1600"/>
              </a:spcAft>
              <a:buClr>
                <a:srgbClr val="024427"/>
              </a:buClr>
              <a:buSzPts val="1400"/>
              <a:buFont typeface="Maven Pro"/>
              <a:buChar char="■"/>
              <a:defRPr/>
            </a:lvl9pPr>
          </a:lstStyle>
          <a:p/>
        </p:txBody>
      </p:sp>
      <p:sp>
        <p:nvSpPr>
          <p:cNvPr id="93" name="Google Shape;93;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6" name="Google Shape;96;p22"/>
          <p:cNvSpPr txBox="1"/>
          <p:nvPr>
            <p:ph idx="1" type="subTitle"/>
          </p:nvPr>
        </p:nvSpPr>
        <p:spPr>
          <a:xfrm>
            <a:off x="703800" y="2491350"/>
            <a:ext cx="34941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97" name="Google Shape;97;p22"/>
          <p:cNvSpPr txBox="1"/>
          <p:nvPr>
            <p:ph idx="2" type="subTitle"/>
          </p:nvPr>
        </p:nvSpPr>
        <p:spPr>
          <a:xfrm>
            <a:off x="4913600" y="2491350"/>
            <a:ext cx="35103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98" name="Google Shape;98;p22"/>
          <p:cNvSpPr txBox="1"/>
          <p:nvPr>
            <p:ph idx="3" type="subTitle"/>
          </p:nvPr>
        </p:nvSpPr>
        <p:spPr>
          <a:xfrm>
            <a:off x="703800" y="3001175"/>
            <a:ext cx="3494100" cy="9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9" name="Google Shape;99;p22"/>
          <p:cNvSpPr txBox="1"/>
          <p:nvPr>
            <p:ph idx="4" type="subTitle"/>
          </p:nvPr>
        </p:nvSpPr>
        <p:spPr>
          <a:xfrm>
            <a:off x="4913600" y="3001175"/>
            <a:ext cx="3510300" cy="9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0" name="Google Shape;100;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3" name="Google Shape;103;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23"/>
          <p:cNvSpPr txBox="1"/>
          <p:nvPr>
            <p:ph idx="2" type="title"/>
          </p:nvPr>
        </p:nvSpPr>
        <p:spPr>
          <a:xfrm>
            <a:off x="720000" y="29485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5" name="Google Shape;105;p23"/>
          <p:cNvSpPr txBox="1"/>
          <p:nvPr>
            <p:ph idx="1" type="subTitle"/>
          </p:nvPr>
        </p:nvSpPr>
        <p:spPr>
          <a:xfrm>
            <a:off x="720000" y="3315275"/>
            <a:ext cx="2336400" cy="9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6" name="Google Shape;106;p23"/>
          <p:cNvSpPr txBox="1"/>
          <p:nvPr>
            <p:ph idx="3" type="title"/>
          </p:nvPr>
        </p:nvSpPr>
        <p:spPr>
          <a:xfrm>
            <a:off x="3403800" y="29485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7" name="Google Shape;107;p23"/>
          <p:cNvSpPr txBox="1"/>
          <p:nvPr>
            <p:ph idx="4" type="subTitle"/>
          </p:nvPr>
        </p:nvSpPr>
        <p:spPr>
          <a:xfrm>
            <a:off x="3403800" y="3315275"/>
            <a:ext cx="2336400" cy="9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8" name="Google Shape;108;p23"/>
          <p:cNvSpPr txBox="1"/>
          <p:nvPr>
            <p:ph idx="5" type="title"/>
          </p:nvPr>
        </p:nvSpPr>
        <p:spPr>
          <a:xfrm>
            <a:off x="6087600" y="29485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9" name="Google Shape;109;p23"/>
          <p:cNvSpPr txBox="1"/>
          <p:nvPr>
            <p:ph idx="6" type="subTitle"/>
          </p:nvPr>
        </p:nvSpPr>
        <p:spPr>
          <a:xfrm>
            <a:off x="6087600" y="3315275"/>
            <a:ext cx="2336400" cy="9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pic>
        <p:nvPicPr>
          <p:cNvPr id="111" name="Google Shape;111;p24"/>
          <p:cNvPicPr preferRelativeResize="0"/>
          <p:nvPr/>
        </p:nvPicPr>
        <p:blipFill rotWithShape="1">
          <a:blip r:embed="rId2">
            <a:alphaModFix/>
          </a:blip>
          <a:srcRect b="10" l="56623" r="0" t="0"/>
          <a:stretch/>
        </p:blipFill>
        <p:spPr>
          <a:xfrm>
            <a:off x="5177825" y="0"/>
            <a:ext cx="3966179" cy="5143502"/>
          </a:xfrm>
          <a:prstGeom prst="rect">
            <a:avLst/>
          </a:prstGeom>
          <a:noFill/>
          <a:ln>
            <a:noFill/>
          </a:ln>
        </p:spPr>
      </p:pic>
      <p:sp>
        <p:nvSpPr>
          <p:cNvPr id="112" name="Google Shape;112;p24"/>
          <p:cNvSpPr txBox="1"/>
          <p:nvPr>
            <p:ph type="title"/>
          </p:nvPr>
        </p:nvSpPr>
        <p:spPr>
          <a:xfrm>
            <a:off x="4781550" y="1416450"/>
            <a:ext cx="3642600" cy="186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b="1"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3" name="Google Shape;113;p24"/>
          <p:cNvSpPr txBox="1"/>
          <p:nvPr>
            <p:ph idx="1" type="subTitle"/>
          </p:nvPr>
        </p:nvSpPr>
        <p:spPr>
          <a:xfrm>
            <a:off x="5452800" y="3276450"/>
            <a:ext cx="2971200" cy="1031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atin typeface="Oxygen"/>
                <a:ea typeface="Oxygen"/>
                <a:cs typeface="Oxygen"/>
                <a:sym typeface="Oxygen"/>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
    <p:spTree>
      <p:nvGrpSpPr>
        <p:cNvPr id="114" name="Shape 114"/>
        <p:cNvGrpSpPr/>
        <p:nvPr/>
      </p:nvGrpSpPr>
      <p:grpSpPr>
        <a:xfrm>
          <a:off x="0" y="0"/>
          <a:ext cx="0" cy="0"/>
          <a:chOff x="0" y="0"/>
          <a:chExt cx="0" cy="0"/>
        </a:xfrm>
      </p:grpSpPr>
      <p:pic>
        <p:nvPicPr>
          <p:cNvPr id="115" name="Google Shape;115;p25"/>
          <p:cNvPicPr preferRelativeResize="0"/>
          <p:nvPr/>
        </p:nvPicPr>
        <p:blipFill rotWithShape="1">
          <a:blip r:embed="rId2">
            <a:alphaModFix/>
          </a:blip>
          <a:srcRect b="0" l="0" r="0" t="0"/>
          <a:stretch/>
        </p:blipFill>
        <p:spPr>
          <a:xfrm>
            <a:off x="0" y="0"/>
            <a:ext cx="9144000" cy="5143489"/>
          </a:xfrm>
          <a:prstGeom prst="rect">
            <a:avLst/>
          </a:prstGeom>
          <a:noFill/>
          <a:ln>
            <a:noFill/>
          </a:ln>
        </p:spPr>
      </p:pic>
      <p:sp>
        <p:nvSpPr>
          <p:cNvPr id="116" name="Google Shape;116;p25"/>
          <p:cNvSpPr txBox="1"/>
          <p:nvPr>
            <p:ph type="title"/>
          </p:nvPr>
        </p:nvSpPr>
        <p:spPr>
          <a:xfrm>
            <a:off x="720000" y="685600"/>
            <a:ext cx="4211100" cy="34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sz="4100">
                <a:solidFill>
                  <a:schemeClr val="lt1"/>
                </a:solidFill>
              </a:defRPr>
            </a:lvl1pPr>
            <a:lvl2pPr lvl="1" algn="l">
              <a:lnSpc>
                <a:spcPct val="100000"/>
              </a:lnSpc>
              <a:spcBef>
                <a:spcPts val="0"/>
              </a:spcBef>
              <a:spcAft>
                <a:spcPts val="0"/>
              </a:spcAft>
              <a:buSzPts val="2800"/>
              <a:buNone/>
              <a:defRPr>
                <a:latin typeface="Anaheim"/>
                <a:ea typeface="Anaheim"/>
                <a:cs typeface="Anaheim"/>
                <a:sym typeface="Anaheim"/>
              </a:defRPr>
            </a:lvl2pPr>
            <a:lvl3pPr lvl="2" algn="l">
              <a:lnSpc>
                <a:spcPct val="100000"/>
              </a:lnSpc>
              <a:spcBef>
                <a:spcPts val="0"/>
              </a:spcBef>
              <a:spcAft>
                <a:spcPts val="0"/>
              </a:spcAft>
              <a:buSzPts val="2800"/>
              <a:buNone/>
              <a:defRPr>
                <a:latin typeface="Anaheim"/>
                <a:ea typeface="Anaheim"/>
                <a:cs typeface="Anaheim"/>
                <a:sym typeface="Anaheim"/>
              </a:defRPr>
            </a:lvl3pPr>
            <a:lvl4pPr lvl="3" algn="l">
              <a:lnSpc>
                <a:spcPct val="100000"/>
              </a:lnSpc>
              <a:spcBef>
                <a:spcPts val="0"/>
              </a:spcBef>
              <a:spcAft>
                <a:spcPts val="0"/>
              </a:spcAft>
              <a:buSzPts val="2800"/>
              <a:buNone/>
              <a:defRPr>
                <a:latin typeface="Anaheim"/>
                <a:ea typeface="Anaheim"/>
                <a:cs typeface="Anaheim"/>
                <a:sym typeface="Anaheim"/>
              </a:defRPr>
            </a:lvl4pPr>
            <a:lvl5pPr lvl="4" algn="l">
              <a:lnSpc>
                <a:spcPct val="100000"/>
              </a:lnSpc>
              <a:spcBef>
                <a:spcPts val="0"/>
              </a:spcBef>
              <a:spcAft>
                <a:spcPts val="0"/>
              </a:spcAft>
              <a:buSzPts val="2800"/>
              <a:buNone/>
              <a:defRPr>
                <a:latin typeface="Anaheim"/>
                <a:ea typeface="Anaheim"/>
                <a:cs typeface="Anaheim"/>
                <a:sym typeface="Anaheim"/>
              </a:defRPr>
            </a:lvl5pPr>
            <a:lvl6pPr lvl="5" algn="l">
              <a:lnSpc>
                <a:spcPct val="100000"/>
              </a:lnSpc>
              <a:spcBef>
                <a:spcPts val="0"/>
              </a:spcBef>
              <a:spcAft>
                <a:spcPts val="0"/>
              </a:spcAft>
              <a:buSzPts val="2800"/>
              <a:buNone/>
              <a:defRPr>
                <a:latin typeface="Anaheim"/>
                <a:ea typeface="Anaheim"/>
                <a:cs typeface="Anaheim"/>
                <a:sym typeface="Anaheim"/>
              </a:defRPr>
            </a:lvl6pPr>
            <a:lvl7pPr lvl="6" algn="l">
              <a:lnSpc>
                <a:spcPct val="100000"/>
              </a:lnSpc>
              <a:spcBef>
                <a:spcPts val="0"/>
              </a:spcBef>
              <a:spcAft>
                <a:spcPts val="0"/>
              </a:spcAft>
              <a:buSzPts val="2800"/>
              <a:buNone/>
              <a:defRPr>
                <a:latin typeface="Anaheim"/>
                <a:ea typeface="Anaheim"/>
                <a:cs typeface="Anaheim"/>
                <a:sym typeface="Anaheim"/>
              </a:defRPr>
            </a:lvl7pPr>
            <a:lvl8pPr lvl="7" algn="l">
              <a:lnSpc>
                <a:spcPct val="100000"/>
              </a:lnSpc>
              <a:spcBef>
                <a:spcPts val="0"/>
              </a:spcBef>
              <a:spcAft>
                <a:spcPts val="0"/>
              </a:spcAft>
              <a:buSzPts val="2800"/>
              <a:buNone/>
              <a:defRPr>
                <a:latin typeface="Anaheim"/>
                <a:ea typeface="Anaheim"/>
                <a:cs typeface="Anaheim"/>
                <a:sym typeface="Anaheim"/>
              </a:defRPr>
            </a:lvl8pPr>
            <a:lvl9pPr lvl="8" algn="l">
              <a:lnSpc>
                <a:spcPct val="100000"/>
              </a:lnSpc>
              <a:spcBef>
                <a:spcPts val="0"/>
              </a:spcBef>
              <a:spcAft>
                <a:spcPts val="0"/>
              </a:spcAft>
              <a:buSzPts val="2800"/>
              <a:buNone/>
              <a:defRPr>
                <a:latin typeface="Anaheim"/>
                <a:ea typeface="Anaheim"/>
                <a:cs typeface="Anaheim"/>
                <a:sym typeface="Anahei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pic>
        <p:nvPicPr>
          <p:cNvPr id="118" name="Google Shape;118;p2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9" name="Google Shape;119;p26"/>
          <p:cNvSpPr txBox="1"/>
          <p:nvPr>
            <p:ph type="title"/>
          </p:nvPr>
        </p:nvSpPr>
        <p:spPr>
          <a:xfrm>
            <a:off x="1388100" y="1693050"/>
            <a:ext cx="6367800" cy="17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b="1" sz="7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pic>
        <p:nvPicPr>
          <p:cNvPr id="121" name="Google Shape;121;p27"/>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122" name="Google Shape;122;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3" name="Shape 123"/>
        <p:cNvGrpSpPr/>
        <p:nvPr/>
      </p:nvGrpSpPr>
      <p:grpSpPr>
        <a:xfrm>
          <a:off x="0" y="0"/>
          <a:ext cx="0" cy="0"/>
          <a:chOff x="0" y="0"/>
          <a:chExt cx="0" cy="0"/>
        </a:xfrm>
      </p:grpSpPr>
      <p:pic>
        <p:nvPicPr>
          <p:cNvPr id="124" name="Google Shape;124;p28"/>
          <p:cNvPicPr preferRelativeResize="0"/>
          <p:nvPr/>
        </p:nvPicPr>
        <p:blipFill rotWithShape="1">
          <a:blip r:embed="rId2">
            <a:alphaModFix/>
          </a:blip>
          <a:srcRect b="10" l="0" r="0" t="0"/>
          <a:stretch/>
        </p:blipFill>
        <p:spPr>
          <a:xfrm>
            <a:off x="0" y="0"/>
            <a:ext cx="9143999" cy="5143502"/>
          </a:xfrm>
          <a:prstGeom prst="rect">
            <a:avLst/>
          </a:prstGeom>
          <a:noFill/>
          <a:ln>
            <a:noFill/>
          </a:ln>
        </p:spPr>
      </p:pic>
      <p:sp>
        <p:nvSpPr>
          <p:cNvPr id="125" name="Google Shape;125;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6" name="Google Shape;126;p28"/>
          <p:cNvSpPr txBox="1"/>
          <p:nvPr>
            <p:ph idx="2" type="title"/>
          </p:nvPr>
        </p:nvSpPr>
        <p:spPr>
          <a:xfrm>
            <a:off x="788550" y="1881312"/>
            <a:ext cx="2305500" cy="4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7" name="Google Shape;127;p28"/>
          <p:cNvSpPr txBox="1"/>
          <p:nvPr>
            <p:ph idx="1" type="subTitle"/>
          </p:nvPr>
        </p:nvSpPr>
        <p:spPr>
          <a:xfrm>
            <a:off x="720013" y="2193175"/>
            <a:ext cx="24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8" name="Google Shape;128;p28"/>
          <p:cNvSpPr txBox="1"/>
          <p:nvPr>
            <p:ph idx="3" type="title"/>
          </p:nvPr>
        </p:nvSpPr>
        <p:spPr>
          <a:xfrm>
            <a:off x="3419250" y="1881312"/>
            <a:ext cx="2305500" cy="4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9" name="Google Shape;129;p28"/>
          <p:cNvSpPr txBox="1"/>
          <p:nvPr>
            <p:ph idx="4" type="subTitle"/>
          </p:nvPr>
        </p:nvSpPr>
        <p:spPr>
          <a:xfrm>
            <a:off x="3331962" y="2193175"/>
            <a:ext cx="2480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0" name="Google Shape;130;p28"/>
          <p:cNvSpPr txBox="1"/>
          <p:nvPr>
            <p:ph idx="5" type="title"/>
          </p:nvPr>
        </p:nvSpPr>
        <p:spPr>
          <a:xfrm>
            <a:off x="788550" y="3749587"/>
            <a:ext cx="2305500" cy="4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1" name="Google Shape;131;p28"/>
          <p:cNvSpPr txBox="1"/>
          <p:nvPr>
            <p:ph idx="6" type="subTitle"/>
          </p:nvPr>
        </p:nvSpPr>
        <p:spPr>
          <a:xfrm>
            <a:off x="720000" y="4061350"/>
            <a:ext cx="24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2" name="Google Shape;132;p28"/>
          <p:cNvSpPr txBox="1"/>
          <p:nvPr>
            <p:ph idx="7" type="title"/>
          </p:nvPr>
        </p:nvSpPr>
        <p:spPr>
          <a:xfrm>
            <a:off x="3419250" y="3749587"/>
            <a:ext cx="2305500" cy="4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3" name="Google Shape;133;p28"/>
          <p:cNvSpPr txBox="1"/>
          <p:nvPr>
            <p:ph idx="8" type="subTitle"/>
          </p:nvPr>
        </p:nvSpPr>
        <p:spPr>
          <a:xfrm>
            <a:off x="3331950" y="4061350"/>
            <a:ext cx="2480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4" name="Google Shape;134;p28"/>
          <p:cNvSpPr txBox="1"/>
          <p:nvPr>
            <p:ph idx="9" type="title"/>
          </p:nvPr>
        </p:nvSpPr>
        <p:spPr>
          <a:xfrm>
            <a:off x="6049924" y="1881312"/>
            <a:ext cx="2305500" cy="4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5" name="Google Shape;135;p28"/>
          <p:cNvSpPr txBox="1"/>
          <p:nvPr>
            <p:ph idx="13" type="subTitle"/>
          </p:nvPr>
        </p:nvSpPr>
        <p:spPr>
          <a:xfrm>
            <a:off x="5981387" y="2193175"/>
            <a:ext cx="24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6" name="Google Shape;136;p28"/>
          <p:cNvSpPr txBox="1"/>
          <p:nvPr>
            <p:ph idx="14" type="title"/>
          </p:nvPr>
        </p:nvSpPr>
        <p:spPr>
          <a:xfrm>
            <a:off x="6049924" y="3749587"/>
            <a:ext cx="2305500" cy="4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7" name="Google Shape;137;p28"/>
          <p:cNvSpPr txBox="1"/>
          <p:nvPr>
            <p:ph idx="15" type="subTitle"/>
          </p:nvPr>
        </p:nvSpPr>
        <p:spPr>
          <a:xfrm>
            <a:off x="5981374" y="4061350"/>
            <a:ext cx="24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pic>
        <p:nvPicPr>
          <p:cNvPr id="139" name="Google Shape;139;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0" name="Google Shape;140;p29"/>
          <p:cNvSpPr txBox="1"/>
          <p:nvPr>
            <p:ph hasCustomPrompt="1"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41" name="Google Shape;141;p29"/>
          <p:cNvSpPr txBox="1"/>
          <p:nvPr>
            <p:ph idx="1" type="subTitle"/>
          </p:nvPr>
        </p:nvSpPr>
        <p:spPr>
          <a:xfrm>
            <a:off x="1284000" y="306962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atin typeface="Oxygen"/>
                <a:ea typeface="Oxygen"/>
                <a:cs typeface="Oxygen"/>
                <a:sym typeface="Oxygen"/>
              </a:defRPr>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42" name="Shape 142"/>
        <p:cNvGrpSpPr/>
        <p:nvPr/>
      </p:nvGrpSpPr>
      <p:grpSpPr>
        <a:xfrm>
          <a:off x="0" y="0"/>
          <a:ext cx="0" cy="0"/>
          <a:chOff x="0" y="0"/>
          <a:chExt cx="0" cy="0"/>
        </a:xfrm>
      </p:grpSpPr>
      <p:pic>
        <p:nvPicPr>
          <p:cNvPr id="143" name="Google Shape;143;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4" name="Google Shape;144;p30"/>
          <p:cNvSpPr txBox="1"/>
          <p:nvPr>
            <p:ph type="title"/>
          </p:nvPr>
        </p:nvSpPr>
        <p:spPr>
          <a:xfrm>
            <a:off x="1284000" y="540000"/>
            <a:ext cx="65760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45" name="Google Shape;145;p30"/>
          <p:cNvSpPr txBox="1"/>
          <p:nvPr>
            <p:ph idx="1" type="subTitle"/>
          </p:nvPr>
        </p:nvSpPr>
        <p:spPr>
          <a:xfrm>
            <a:off x="1284000" y="1246025"/>
            <a:ext cx="6576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6" name="Google Shape;146;p30"/>
          <p:cNvSpPr txBox="1"/>
          <p:nvPr>
            <p:ph idx="2" type="title"/>
          </p:nvPr>
        </p:nvSpPr>
        <p:spPr>
          <a:xfrm>
            <a:off x="1284000" y="1996138"/>
            <a:ext cx="65760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47" name="Google Shape;147;p30"/>
          <p:cNvSpPr txBox="1"/>
          <p:nvPr>
            <p:ph idx="3" type="subTitle"/>
          </p:nvPr>
        </p:nvSpPr>
        <p:spPr>
          <a:xfrm>
            <a:off x="1284000" y="2702163"/>
            <a:ext cx="6576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8" name="Google Shape;148;p30"/>
          <p:cNvSpPr txBox="1"/>
          <p:nvPr>
            <p:ph idx="4" type="title"/>
          </p:nvPr>
        </p:nvSpPr>
        <p:spPr>
          <a:xfrm>
            <a:off x="1284000" y="3452288"/>
            <a:ext cx="65760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49" name="Google Shape;149;p30"/>
          <p:cNvSpPr txBox="1"/>
          <p:nvPr>
            <p:ph idx="5" type="subTitle"/>
          </p:nvPr>
        </p:nvSpPr>
        <p:spPr>
          <a:xfrm>
            <a:off x="1284000" y="4158313"/>
            <a:ext cx="6576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150" name="Shape 150"/>
        <p:cNvGrpSpPr/>
        <p:nvPr/>
      </p:nvGrpSpPr>
      <p:grpSpPr>
        <a:xfrm>
          <a:off x="0" y="0"/>
          <a:ext cx="0" cy="0"/>
          <a:chOff x="0" y="0"/>
          <a:chExt cx="0" cy="0"/>
        </a:xfrm>
      </p:grpSpPr>
      <p:pic>
        <p:nvPicPr>
          <p:cNvPr id="151" name="Google Shape;151;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2" name="Google Shape;152;p31"/>
          <p:cNvSpPr txBox="1"/>
          <p:nvPr>
            <p:ph idx="1" type="subTitle"/>
          </p:nvPr>
        </p:nvSpPr>
        <p:spPr>
          <a:xfrm>
            <a:off x="1057950" y="3689600"/>
            <a:ext cx="2785800" cy="91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3" name="Google Shape;153;p3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4" name="Google Shape;154;p31"/>
          <p:cNvSpPr txBox="1"/>
          <p:nvPr>
            <p:ph idx="2" type="subTitle"/>
          </p:nvPr>
        </p:nvSpPr>
        <p:spPr>
          <a:xfrm>
            <a:off x="5275850" y="3689600"/>
            <a:ext cx="2785800" cy="91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5" name="Google Shape;155;p31"/>
          <p:cNvSpPr txBox="1"/>
          <p:nvPr>
            <p:ph idx="3" type="subTitle"/>
          </p:nvPr>
        </p:nvSpPr>
        <p:spPr>
          <a:xfrm>
            <a:off x="1057800" y="3128600"/>
            <a:ext cx="2785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156" name="Google Shape;156;p31"/>
          <p:cNvSpPr txBox="1"/>
          <p:nvPr>
            <p:ph idx="4" type="subTitle"/>
          </p:nvPr>
        </p:nvSpPr>
        <p:spPr>
          <a:xfrm>
            <a:off x="5275850" y="3128600"/>
            <a:ext cx="2785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57" name="Shape 157"/>
        <p:cNvGrpSpPr/>
        <p:nvPr/>
      </p:nvGrpSpPr>
      <p:grpSpPr>
        <a:xfrm>
          <a:off x="0" y="0"/>
          <a:ext cx="0" cy="0"/>
          <a:chOff x="0" y="0"/>
          <a:chExt cx="0" cy="0"/>
        </a:xfrm>
      </p:grpSpPr>
      <p:pic>
        <p:nvPicPr>
          <p:cNvPr id="158" name="Google Shape;158;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9" name="Google Shape;159;p3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32"/>
          <p:cNvSpPr txBox="1"/>
          <p:nvPr>
            <p:ph idx="2" type="title"/>
          </p:nvPr>
        </p:nvSpPr>
        <p:spPr>
          <a:xfrm>
            <a:off x="1811453" y="1479425"/>
            <a:ext cx="248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61" name="Google Shape;161;p32"/>
          <p:cNvSpPr txBox="1"/>
          <p:nvPr>
            <p:ph idx="1" type="subTitle"/>
          </p:nvPr>
        </p:nvSpPr>
        <p:spPr>
          <a:xfrm>
            <a:off x="1811453" y="1851750"/>
            <a:ext cx="2480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2" name="Google Shape;162;p32"/>
          <p:cNvSpPr txBox="1"/>
          <p:nvPr>
            <p:ph idx="3" type="title"/>
          </p:nvPr>
        </p:nvSpPr>
        <p:spPr>
          <a:xfrm>
            <a:off x="5749500" y="1479425"/>
            <a:ext cx="248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63" name="Google Shape;163;p32"/>
          <p:cNvSpPr txBox="1"/>
          <p:nvPr>
            <p:ph idx="4" type="subTitle"/>
          </p:nvPr>
        </p:nvSpPr>
        <p:spPr>
          <a:xfrm>
            <a:off x="5749500" y="1851752"/>
            <a:ext cx="2480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4" name="Google Shape;164;p32"/>
          <p:cNvSpPr txBox="1"/>
          <p:nvPr>
            <p:ph idx="5" type="title"/>
          </p:nvPr>
        </p:nvSpPr>
        <p:spPr>
          <a:xfrm>
            <a:off x="1811450" y="3091625"/>
            <a:ext cx="248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65" name="Google Shape;165;p32"/>
          <p:cNvSpPr txBox="1"/>
          <p:nvPr>
            <p:ph idx="6" type="subTitle"/>
          </p:nvPr>
        </p:nvSpPr>
        <p:spPr>
          <a:xfrm>
            <a:off x="1811450" y="3463950"/>
            <a:ext cx="2480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6" name="Google Shape;166;p32"/>
          <p:cNvSpPr txBox="1"/>
          <p:nvPr>
            <p:ph idx="7" type="title"/>
          </p:nvPr>
        </p:nvSpPr>
        <p:spPr>
          <a:xfrm>
            <a:off x="5749500" y="3091623"/>
            <a:ext cx="248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67" name="Google Shape;167;p32"/>
          <p:cNvSpPr txBox="1"/>
          <p:nvPr>
            <p:ph idx="8" type="subTitle"/>
          </p:nvPr>
        </p:nvSpPr>
        <p:spPr>
          <a:xfrm>
            <a:off x="5749500" y="3463950"/>
            <a:ext cx="2480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spTree>
      <p:nvGrpSpPr>
        <p:cNvPr id="168" name="Shape 168"/>
        <p:cNvGrpSpPr/>
        <p:nvPr/>
      </p:nvGrpSpPr>
      <p:grpSpPr>
        <a:xfrm>
          <a:off x="0" y="0"/>
          <a:ext cx="0" cy="0"/>
          <a:chOff x="0" y="0"/>
          <a:chExt cx="0" cy="0"/>
        </a:xfrm>
      </p:grpSpPr>
      <p:pic>
        <p:nvPicPr>
          <p:cNvPr id="169" name="Google Shape;169;p33"/>
          <p:cNvPicPr preferRelativeResize="0"/>
          <p:nvPr/>
        </p:nvPicPr>
        <p:blipFill rotWithShape="1">
          <a:blip r:embed="rId2">
            <a:alphaModFix/>
          </a:blip>
          <a:srcRect b="0" l="0" r="0" t="0"/>
          <a:stretch/>
        </p:blipFill>
        <p:spPr>
          <a:xfrm>
            <a:off x="-7" y="0"/>
            <a:ext cx="9144000" cy="5143497"/>
          </a:xfrm>
          <a:prstGeom prst="rect">
            <a:avLst/>
          </a:prstGeom>
          <a:noFill/>
          <a:ln>
            <a:noFill/>
          </a:ln>
        </p:spPr>
      </p:pic>
      <p:sp>
        <p:nvSpPr>
          <p:cNvPr id="170" name="Google Shape;170;p33"/>
          <p:cNvSpPr txBox="1"/>
          <p:nvPr>
            <p:ph type="title"/>
          </p:nvPr>
        </p:nvSpPr>
        <p:spPr>
          <a:xfrm>
            <a:off x="720107" y="2342625"/>
            <a:ext cx="3285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1"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1" name="Google Shape;171;p33"/>
          <p:cNvSpPr txBox="1"/>
          <p:nvPr>
            <p:ph idx="2" type="title"/>
          </p:nvPr>
        </p:nvSpPr>
        <p:spPr>
          <a:xfrm>
            <a:off x="720000" y="1106175"/>
            <a:ext cx="3285000" cy="126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b="1"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2" name="Google Shape;172;p33"/>
          <p:cNvSpPr txBox="1"/>
          <p:nvPr>
            <p:ph idx="1" type="subTitle"/>
          </p:nvPr>
        </p:nvSpPr>
        <p:spPr>
          <a:xfrm>
            <a:off x="720101" y="3323950"/>
            <a:ext cx="32850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
    <p:spTree>
      <p:nvGrpSpPr>
        <p:cNvPr id="173" name="Shape 173"/>
        <p:cNvGrpSpPr/>
        <p:nvPr/>
      </p:nvGrpSpPr>
      <p:grpSpPr>
        <a:xfrm>
          <a:off x="0" y="0"/>
          <a:ext cx="0" cy="0"/>
          <a:chOff x="0" y="0"/>
          <a:chExt cx="0" cy="0"/>
        </a:xfrm>
      </p:grpSpPr>
      <p:pic>
        <p:nvPicPr>
          <p:cNvPr id="174" name="Google Shape;174;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5" name="Google Shape;175;p34"/>
          <p:cNvSpPr txBox="1"/>
          <p:nvPr>
            <p:ph type="title"/>
          </p:nvPr>
        </p:nvSpPr>
        <p:spPr>
          <a:xfrm>
            <a:off x="2929500" y="2342625"/>
            <a:ext cx="3285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6" name="Google Shape;176;p34"/>
          <p:cNvSpPr txBox="1"/>
          <p:nvPr>
            <p:ph idx="2" type="title"/>
          </p:nvPr>
        </p:nvSpPr>
        <p:spPr>
          <a:xfrm>
            <a:off x="2929500" y="1106175"/>
            <a:ext cx="3285000" cy="126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b="1"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7" name="Google Shape;177;p34"/>
          <p:cNvSpPr txBox="1"/>
          <p:nvPr>
            <p:ph idx="1" type="subTitle"/>
          </p:nvPr>
        </p:nvSpPr>
        <p:spPr>
          <a:xfrm>
            <a:off x="2929500" y="3323950"/>
            <a:ext cx="3285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e text 3">
  <p:cSld name="CUSTOM_2">
    <p:spTree>
      <p:nvGrpSpPr>
        <p:cNvPr id="178" name="Shape 178"/>
        <p:cNvGrpSpPr/>
        <p:nvPr/>
      </p:nvGrpSpPr>
      <p:grpSpPr>
        <a:xfrm>
          <a:off x="0" y="0"/>
          <a:ext cx="0" cy="0"/>
          <a:chOff x="0" y="0"/>
          <a:chExt cx="0" cy="0"/>
        </a:xfrm>
      </p:grpSpPr>
      <p:pic>
        <p:nvPicPr>
          <p:cNvPr id="179" name="Google Shape;179;p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0" name="Google Shape;180;p35"/>
          <p:cNvSpPr txBox="1"/>
          <p:nvPr>
            <p:ph idx="1" type="subTitle"/>
          </p:nvPr>
        </p:nvSpPr>
        <p:spPr>
          <a:xfrm>
            <a:off x="1759800" y="2006750"/>
            <a:ext cx="2659800" cy="1968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Font typeface="Oxygen"/>
              <a:buNone/>
              <a:defRPr sz="1600">
                <a:latin typeface="Oxygen"/>
                <a:ea typeface="Oxygen"/>
                <a:cs typeface="Oxygen"/>
                <a:sym typeface="Oxygen"/>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1" name="Google Shape;181;p3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82" name="Shape 182"/>
        <p:cNvGrpSpPr/>
        <p:nvPr/>
      </p:nvGrpSpPr>
      <p:grpSpPr>
        <a:xfrm>
          <a:off x="0" y="0"/>
          <a:ext cx="0" cy="0"/>
          <a:chOff x="0" y="0"/>
          <a:chExt cx="0" cy="0"/>
        </a:xfrm>
      </p:grpSpPr>
      <p:pic>
        <p:nvPicPr>
          <p:cNvPr id="183" name="Google Shape;183;p36"/>
          <p:cNvPicPr preferRelativeResize="0"/>
          <p:nvPr/>
        </p:nvPicPr>
        <p:blipFill rotWithShape="1">
          <a:blip r:embed="rId2">
            <a:alphaModFix/>
          </a:blip>
          <a:srcRect b="0" l="0" r="0" t="0"/>
          <a:stretch/>
        </p:blipFill>
        <p:spPr>
          <a:xfrm>
            <a:off x="-1" y="0"/>
            <a:ext cx="9144000" cy="5143513"/>
          </a:xfrm>
          <a:prstGeom prst="rect">
            <a:avLst/>
          </a:prstGeom>
          <a:noFill/>
          <a:ln>
            <a:noFill/>
          </a:ln>
        </p:spPr>
      </p:pic>
      <p:sp>
        <p:nvSpPr>
          <p:cNvPr id="184" name="Google Shape;184;p36"/>
          <p:cNvSpPr txBox="1"/>
          <p:nvPr>
            <p:ph idx="1" type="subTitle"/>
          </p:nvPr>
        </p:nvSpPr>
        <p:spPr>
          <a:xfrm>
            <a:off x="4281625" y="2006750"/>
            <a:ext cx="2659800" cy="196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Oxygen"/>
              <a:buNone/>
              <a:defRPr sz="1600">
                <a:latin typeface="Oxygen"/>
                <a:ea typeface="Oxygen"/>
                <a:cs typeface="Oxygen"/>
                <a:sym typeface="Oxygen"/>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5" name="Google Shape;185;p3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86" name="Shape 186"/>
        <p:cNvGrpSpPr/>
        <p:nvPr/>
      </p:nvGrpSpPr>
      <p:grpSpPr>
        <a:xfrm>
          <a:off x="0" y="0"/>
          <a:ext cx="0" cy="0"/>
          <a:chOff x="0" y="0"/>
          <a:chExt cx="0" cy="0"/>
        </a:xfrm>
      </p:grpSpPr>
      <p:pic>
        <p:nvPicPr>
          <p:cNvPr id="187" name="Google Shape;187;p37"/>
          <p:cNvPicPr preferRelativeResize="0"/>
          <p:nvPr/>
        </p:nvPicPr>
        <p:blipFill rotWithShape="1">
          <a:blip r:embed="rId2">
            <a:alphaModFix/>
          </a:blip>
          <a:srcRect b="0" l="0" r="0" t="0"/>
          <a:stretch/>
        </p:blipFill>
        <p:spPr>
          <a:xfrm>
            <a:off x="0" y="0"/>
            <a:ext cx="9144000" cy="5143513"/>
          </a:xfrm>
          <a:prstGeom prst="rect">
            <a:avLst/>
          </a:prstGeom>
          <a:noFill/>
          <a:ln>
            <a:noFill/>
          </a:ln>
        </p:spPr>
      </p:pic>
      <p:sp>
        <p:nvSpPr>
          <p:cNvPr id="188" name="Google Shape;188;p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9" name="Google Shape;189;p37"/>
          <p:cNvSpPr txBox="1"/>
          <p:nvPr>
            <p:ph idx="1" type="subTitle"/>
          </p:nvPr>
        </p:nvSpPr>
        <p:spPr>
          <a:xfrm>
            <a:off x="1759800" y="2006750"/>
            <a:ext cx="2659800" cy="196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Oxygen"/>
              <a:buNone/>
              <a:defRPr sz="1600">
                <a:latin typeface="Oxygen"/>
                <a:ea typeface="Oxygen"/>
                <a:cs typeface="Oxygen"/>
                <a:sym typeface="Oxygen"/>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90" name="Shape 190"/>
        <p:cNvGrpSpPr/>
        <p:nvPr/>
      </p:nvGrpSpPr>
      <p:grpSpPr>
        <a:xfrm>
          <a:off x="0" y="0"/>
          <a:ext cx="0" cy="0"/>
          <a:chOff x="0" y="0"/>
          <a:chExt cx="0" cy="0"/>
        </a:xfrm>
      </p:grpSpPr>
      <p:pic>
        <p:nvPicPr>
          <p:cNvPr id="191" name="Google Shape;191;p38"/>
          <p:cNvPicPr preferRelativeResize="0"/>
          <p:nvPr/>
        </p:nvPicPr>
        <p:blipFill rotWithShape="1">
          <a:blip r:embed="rId2">
            <a:alphaModFix/>
          </a:blip>
          <a:srcRect b="0" l="0" r="0" t="0"/>
          <a:stretch/>
        </p:blipFill>
        <p:spPr>
          <a:xfrm>
            <a:off x="0" y="3"/>
            <a:ext cx="9144000" cy="5143489"/>
          </a:xfrm>
          <a:prstGeom prst="rect">
            <a:avLst/>
          </a:prstGeom>
          <a:noFill/>
          <a:ln>
            <a:noFill/>
          </a:ln>
        </p:spPr>
      </p:pic>
      <p:sp>
        <p:nvSpPr>
          <p:cNvPr id="192" name="Google Shape;192;p38"/>
          <p:cNvSpPr txBox="1"/>
          <p:nvPr>
            <p:ph type="ctrTitle"/>
          </p:nvPr>
        </p:nvSpPr>
        <p:spPr>
          <a:xfrm>
            <a:off x="4096775" y="540100"/>
            <a:ext cx="4325700" cy="984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3" name="Google Shape;193;p38"/>
          <p:cNvSpPr txBox="1"/>
          <p:nvPr>
            <p:ph idx="1" type="subTitle"/>
          </p:nvPr>
        </p:nvSpPr>
        <p:spPr>
          <a:xfrm>
            <a:off x="4096775" y="1524100"/>
            <a:ext cx="4325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4" name="Google Shape;194;p38"/>
          <p:cNvSpPr txBox="1"/>
          <p:nvPr/>
        </p:nvSpPr>
        <p:spPr>
          <a:xfrm>
            <a:off x="4409075" y="3137600"/>
            <a:ext cx="3701100" cy="96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chemeClr val="lt2"/>
                </a:solidFill>
                <a:latin typeface="Oxygen"/>
                <a:ea typeface="Oxygen"/>
                <a:cs typeface="Oxygen"/>
                <a:sym typeface="Oxygen"/>
              </a:rPr>
              <a:t>CREDITS: This presentation template was created by </a:t>
            </a:r>
            <a:r>
              <a:rPr b="0" i="0" lang="zh-TW" sz="1400" u="sng" cap="none" strike="noStrike">
                <a:solidFill>
                  <a:schemeClr val="hlink"/>
                </a:solidFill>
                <a:latin typeface="Oxygen"/>
                <a:ea typeface="Oxygen"/>
                <a:cs typeface="Oxygen"/>
                <a:sym typeface="Oxygen"/>
                <a:hlinkClick r:id="rId3"/>
              </a:rPr>
              <a:t>Slidesgo</a:t>
            </a:r>
            <a:r>
              <a:rPr b="0" i="0" lang="zh-TW" sz="1400" u="none" cap="none" strike="noStrike">
                <a:solidFill>
                  <a:schemeClr val="lt2"/>
                </a:solidFill>
                <a:latin typeface="Oxygen"/>
                <a:ea typeface="Oxygen"/>
                <a:cs typeface="Oxygen"/>
                <a:sym typeface="Oxygen"/>
              </a:rPr>
              <a:t>, including icons by </a:t>
            </a:r>
            <a:r>
              <a:rPr b="0" i="0" lang="zh-TW" sz="1400" u="sng" cap="none" strike="noStrike">
                <a:solidFill>
                  <a:schemeClr val="hlink"/>
                </a:solidFill>
                <a:latin typeface="Oxygen"/>
                <a:ea typeface="Oxygen"/>
                <a:cs typeface="Oxygen"/>
                <a:sym typeface="Oxygen"/>
                <a:hlinkClick r:id="rId4"/>
              </a:rPr>
              <a:t>Flaticon</a:t>
            </a:r>
            <a:r>
              <a:rPr b="0" i="0" lang="zh-TW" sz="1400" u="none" cap="none" strike="noStrike">
                <a:solidFill>
                  <a:schemeClr val="lt2"/>
                </a:solidFill>
                <a:latin typeface="Oxygen"/>
                <a:ea typeface="Oxygen"/>
                <a:cs typeface="Oxygen"/>
                <a:sym typeface="Oxygen"/>
              </a:rPr>
              <a:t>, infographics &amp; images by</a:t>
            </a:r>
            <a:r>
              <a:rPr b="0" i="0" lang="zh-TW" sz="1400" u="none" cap="none" strike="noStrike">
                <a:solidFill>
                  <a:schemeClr val="hlink"/>
                </a:solidFill>
                <a:uFill>
                  <a:noFill/>
                </a:uFill>
                <a:latin typeface="Oxygen"/>
                <a:ea typeface="Oxygen"/>
                <a:cs typeface="Oxygen"/>
                <a:sym typeface="Oxygen"/>
                <a:hlinkClick r:id="rId5"/>
              </a:rPr>
              <a:t> </a:t>
            </a:r>
            <a:r>
              <a:rPr b="0" i="0" lang="zh-TW" sz="1400" u="sng" cap="none" strike="noStrike">
                <a:solidFill>
                  <a:schemeClr val="hlink"/>
                </a:solidFill>
                <a:latin typeface="Oxygen"/>
                <a:ea typeface="Oxygen"/>
                <a:cs typeface="Oxygen"/>
                <a:sym typeface="Oxygen"/>
                <a:hlinkClick r:id="rId6"/>
              </a:rPr>
              <a:t>Freepik</a:t>
            </a:r>
            <a:r>
              <a:rPr b="0" i="0" lang="zh-TW" sz="1400" u="none" cap="none" strike="noStrike">
                <a:solidFill>
                  <a:schemeClr val="lt2"/>
                </a:solidFill>
                <a:latin typeface="Oxygen"/>
                <a:ea typeface="Oxygen"/>
                <a:cs typeface="Oxygen"/>
                <a:sym typeface="Oxygen"/>
              </a:rPr>
              <a:t>.</a:t>
            </a:r>
            <a:endParaRPr b="0" i="0" sz="1400" u="none" cap="none" strike="noStrike">
              <a:solidFill>
                <a:schemeClr val="lt2"/>
              </a:solidFill>
              <a:latin typeface="Oxygen"/>
              <a:ea typeface="Oxygen"/>
              <a:cs typeface="Oxygen"/>
              <a:sym typeface="Oxygen"/>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
    <p:spTree>
      <p:nvGrpSpPr>
        <p:cNvPr id="195" name="Shape 195"/>
        <p:cNvGrpSpPr/>
        <p:nvPr/>
      </p:nvGrpSpPr>
      <p:grpSpPr>
        <a:xfrm>
          <a:off x="0" y="0"/>
          <a:ext cx="0" cy="0"/>
          <a:chOff x="0" y="0"/>
          <a:chExt cx="0" cy="0"/>
        </a:xfrm>
      </p:grpSpPr>
      <p:pic>
        <p:nvPicPr>
          <p:cNvPr id="196" name="Google Shape;196;p39"/>
          <p:cNvPicPr preferRelativeResize="0"/>
          <p:nvPr/>
        </p:nvPicPr>
        <p:blipFill rotWithShape="1">
          <a:blip r:embed="rId2">
            <a:alphaModFix/>
          </a:blip>
          <a:srcRect b="0" l="0" r="0" t="0"/>
          <a:stretch/>
        </p:blipFill>
        <p:spPr>
          <a:xfrm>
            <a:off x="-5" y="0"/>
            <a:ext cx="9144005" cy="5143500"/>
          </a:xfrm>
          <a:prstGeom prst="rect">
            <a:avLst/>
          </a:prstGeom>
          <a:noFill/>
          <a:ln>
            <a:noFill/>
          </a:ln>
        </p:spPr>
      </p:pic>
      <p:sp>
        <p:nvSpPr>
          <p:cNvPr id="197" name="Google Shape;197;p3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8" name="Shape 19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9" name="Shape 19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3">
    <p:spTree>
      <p:nvGrpSpPr>
        <p:cNvPr id="200" name="Shape 200"/>
        <p:cNvGrpSpPr/>
        <p:nvPr/>
      </p:nvGrpSpPr>
      <p:grpSpPr>
        <a:xfrm>
          <a:off x="0" y="0"/>
          <a:ext cx="0" cy="0"/>
          <a:chOff x="0" y="0"/>
          <a:chExt cx="0" cy="0"/>
        </a:xfrm>
      </p:grpSpPr>
      <p:pic>
        <p:nvPicPr>
          <p:cNvPr id="201" name="Google Shape;201;p4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_1">
    <p:spTree>
      <p:nvGrpSpPr>
        <p:cNvPr id="202" name="Shape 202"/>
        <p:cNvGrpSpPr/>
        <p:nvPr/>
      </p:nvGrpSpPr>
      <p:grpSpPr>
        <a:xfrm>
          <a:off x="0" y="0"/>
          <a:ext cx="0" cy="0"/>
          <a:chOff x="0" y="0"/>
          <a:chExt cx="0" cy="0"/>
        </a:xfrm>
      </p:grpSpPr>
      <p:pic>
        <p:nvPicPr>
          <p:cNvPr id="203" name="Google Shape;203;p43"/>
          <p:cNvPicPr preferRelativeResize="0"/>
          <p:nvPr/>
        </p:nvPicPr>
        <p:blipFill rotWithShape="1">
          <a:blip r:embed="rId2">
            <a:alphaModFix/>
          </a:blip>
          <a:srcRect b="0" l="0" r="0" t="0"/>
          <a:stretch/>
        </p:blipFill>
        <p:spPr>
          <a:xfrm>
            <a:off x="0" y="0"/>
            <a:ext cx="9144000" cy="514351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1.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oiret One"/>
              <a:buNone/>
              <a:defRPr b="0" i="0" sz="2800" u="none" cap="none" strike="noStrike">
                <a:solidFill>
                  <a:schemeClr val="dk1"/>
                </a:solidFill>
                <a:latin typeface="Poiret One"/>
                <a:ea typeface="Poiret One"/>
                <a:cs typeface="Poiret One"/>
                <a:sym typeface="Poiret One"/>
              </a:defRPr>
            </a:lvl1pPr>
            <a:lvl2pPr lvl="1"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2800"/>
              <a:buFont typeface="Bebas Neue"/>
              <a:buNone/>
              <a:defRPr b="0" i="0" sz="2800" u="none" cap="none" strike="noStrike">
                <a:solidFill>
                  <a:schemeClr val="dk1"/>
                </a:solidFill>
                <a:latin typeface="Bebas Neue"/>
                <a:ea typeface="Bebas Neue"/>
                <a:cs typeface="Bebas Neue"/>
                <a:sym typeface="Bebas Neu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Oxygen Light"/>
              <a:buChar char="●"/>
              <a:defRPr b="0" i="0" sz="1800" u="none" cap="none" strike="noStrike">
                <a:solidFill>
                  <a:schemeClr val="lt2"/>
                </a:solidFill>
                <a:latin typeface="Oxygen Light"/>
                <a:ea typeface="Oxygen Light"/>
                <a:cs typeface="Oxygen Light"/>
                <a:sym typeface="Oxygen Light"/>
              </a:defRPr>
            </a:lvl1pPr>
            <a:lvl2pPr indent="-317500" lvl="1" marL="9144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2pPr>
            <a:lvl3pPr indent="-317500" lvl="2" marL="13716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3pPr>
            <a:lvl4pPr indent="-317500" lvl="3" marL="18288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4pPr>
            <a:lvl5pPr indent="-317500" lvl="4" marL="22860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5pPr>
            <a:lvl6pPr indent="-317500" lvl="5" marL="27432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6pPr>
            <a:lvl7pPr indent="-317500" lvl="6" marL="32004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7pPr>
            <a:lvl8pPr indent="-317500" lvl="7" marL="3657600" marR="0" rtl="0" algn="l">
              <a:lnSpc>
                <a:spcPct val="115000"/>
              </a:lnSpc>
              <a:spcBef>
                <a:spcPts val="1600"/>
              </a:spcBef>
              <a:spcAft>
                <a:spcPts val="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8pPr>
            <a:lvl9pPr indent="-317500" lvl="8" marL="4114800" marR="0" rtl="0" algn="l">
              <a:lnSpc>
                <a:spcPct val="115000"/>
              </a:lnSpc>
              <a:spcBef>
                <a:spcPts val="1600"/>
              </a:spcBef>
              <a:spcAft>
                <a:spcPts val="1600"/>
              </a:spcAft>
              <a:buClr>
                <a:schemeClr val="lt2"/>
              </a:buClr>
              <a:buSzPts val="1400"/>
              <a:buFont typeface="Oxygen Light"/>
              <a:buChar char="■"/>
              <a:defRPr b="0" i="0" sz="1400" u="none" cap="none" strike="noStrike">
                <a:solidFill>
                  <a:schemeClr val="lt2"/>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3.jpg"/><Relationship Id="rId4" Type="http://schemas.openxmlformats.org/officeDocument/2006/relationships/image" Target="../media/image41.jpg"/><Relationship Id="rId5" Type="http://schemas.openxmlformats.org/officeDocument/2006/relationships/image" Target="../media/image4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5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46.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4"/>
          <p:cNvSpPr txBox="1"/>
          <p:nvPr>
            <p:ph type="ctrTitle"/>
          </p:nvPr>
        </p:nvSpPr>
        <p:spPr>
          <a:xfrm>
            <a:off x="3615600" y="1494275"/>
            <a:ext cx="4679100" cy="150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zh-TW"/>
              <a:t>I CARE -</a:t>
            </a:r>
            <a:r>
              <a:rPr lang="zh-TW"/>
              <a:t> </a:t>
            </a:r>
            <a:endParaRPr/>
          </a:p>
          <a:p>
            <a:pPr indent="0" lvl="0" marL="0" rtl="0" algn="l">
              <a:lnSpc>
                <a:spcPct val="100000"/>
              </a:lnSpc>
              <a:spcBef>
                <a:spcPts val="0"/>
              </a:spcBef>
              <a:spcAft>
                <a:spcPts val="0"/>
              </a:spcAft>
              <a:buSzPts val="5200"/>
              <a:buNone/>
            </a:pPr>
            <a:r>
              <a:rPr lang="zh-TW"/>
              <a:t>心理諮詢輔助系統</a:t>
            </a:r>
            <a:endParaRPr>
              <a:solidFill>
                <a:schemeClr val="accent1"/>
              </a:solidFill>
            </a:endParaRPr>
          </a:p>
        </p:txBody>
      </p:sp>
      <p:sp>
        <p:nvSpPr>
          <p:cNvPr id="209" name="Google Shape;209;p44"/>
          <p:cNvSpPr txBox="1"/>
          <p:nvPr>
            <p:ph idx="1" type="subTitle"/>
          </p:nvPr>
        </p:nvSpPr>
        <p:spPr>
          <a:xfrm>
            <a:off x="4801675" y="2840250"/>
            <a:ext cx="2361600" cy="81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zh-TW" sz="2100"/>
              <a:t>第九組</a:t>
            </a:r>
            <a:endParaRPr b="1" sz="2100"/>
          </a:p>
          <a:p>
            <a:pPr indent="0" lvl="0" marL="0" rtl="0" algn="l">
              <a:lnSpc>
                <a:spcPct val="100000"/>
              </a:lnSpc>
              <a:spcBef>
                <a:spcPts val="0"/>
              </a:spcBef>
              <a:spcAft>
                <a:spcPts val="0"/>
              </a:spcAft>
              <a:buSzPts val="1800"/>
              <a:buNone/>
            </a:pPr>
            <a:r>
              <a:rPr b="1" lang="zh-TW" sz="2100"/>
              <a:t>指導老師：葉進儀</a:t>
            </a:r>
            <a:endParaRPr b="1" sz="2100"/>
          </a:p>
          <a:p>
            <a:pPr indent="0" lvl="0" marL="0" rtl="0" algn="l">
              <a:lnSpc>
                <a:spcPct val="100000"/>
              </a:lnSpc>
              <a:spcBef>
                <a:spcPts val="0"/>
              </a:spcBef>
              <a:spcAft>
                <a:spcPts val="0"/>
              </a:spcAft>
              <a:buSzPts val="1800"/>
              <a:buNone/>
            </a:pPr>
            <a:r>
              <a:t/>
            </a:r>
            <a:endParaRPr b="1">
              <a:solidFill>
                <a:schemeClr val="accent1"/>
              </a:solidFill>
            </a:endParaRPr>
          </a:p>
        </p:txBody>
      </p:sp>
      <p:sp>
        <p:nvSpPr>
          <p:cNvPr id="210" name="Google Shape;210;p44"/>
          <p:cNvSpPr txBox="1"/>
          <p:nvPr/>
        </p:nvSpPr>
        <p:spPr>
          <a:xfrm>
            <a:off x="7593900" y="3506550"/>
            <a:ext cx="15501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a:solidFill>
                  <a:schemeClr val="dk1"/>
                </a:solidFill>
              </a:rPr>
              <a:t>組員</a:t>
            </a:r>
            <a:endParaRPr b="1">
              <a:solidFill>
                <a:schemeClr val="dk1"/>
              </a:solidFill>
            </a:endParaRPr>
          </a:p>
          <a:p>
            <a:pPr indent="0" lvl="0" marL="0" rtl="0" algn="l">
              <a:lnSpc>
                <a:spcPct val="115000"/>
              </a:lnSpc>
              <a:spcBef>
                <a:spcPts val="0"/>
              </a:spcBef>
              <a:spcAft>
                <a:spcPts val="0"/>
              </a:spcAft>
              <a:buNone/>
            </a:pPr>
            <a:r>
              <a:rPr b="1" lang="zh-TW">
                <a:solidFill>
                  <a:schemeClr val="dk1"/>
                </a:solidFill>
              </a:rPr>
              <a:t>1074539 陳奕融</a:t>
            </a:r>
            <a:endParaRPr b="1">
              <a:solidFill>
                <a:schemeClr val="dk1"/>
              </a:solidFill>
            </a:endParaRPr>
          </a:p>
          <a:p>
            <a:pPr indent="0" lvl="0" marL="0" rtl="0" algn="l">
              <a:lnSpc>
                <a:spcPct val="115000"/>
              </a:lnSpc>
              <a:spcBef>
                <a:spcPts val="0"/>
              </a:spcBef>
              <a:spcAft>
                <a:spcPts val="0"/>
              </a:spcAft>
              <a:buNone/>
            </a:pPr>
            <a:r>
              <a:rPr b="1" lang="zh-TW">
                <a:solidFill>
                  <a:schemeClr val="dk1"/>
                </a:solidFill>
              </a:rPr>
              <a:t>1074544 黃琨翔</a:t>
            </a:r>
            <a:endParaRPr b="1">
              <a:solidFill>
                <a:schemeClr val="dk1"/>
              </a:solidFill>
            </a:endParaRPr>
          </a:p>
          <a:p>
            <a:pPr indent="0" lvl="0" marL="0" rtl="0" algn="l">
              <a:lnSpc>
                <a:spcPct val="115000"/>
              </a:lnSpc>
              <a:spcBef>
                <a:spcPts val="0"/>
              </a:spcBef>
              <a:spcAft>
                <a:spcPts val="0"/>
              </a:spcAft>
              <a:buNone/>
            </a:pPr>
            <a:r>
              <a:rPr b="1" lang="zh-TW">
                <a:solidFill>
                  <a:schemeClr val="dk1"/>
                </a:solidFill>
              </a:rPr>
              <a:t>1074548 蔡宗宸</a:t>
            </a:r>
            <a:endParaRPr b="1">
              <a:solidFill>
                <a:schemeClr val="dk1"/>
              </a:solidFill>
            </a:endParaRPr>
          </a:p>
          <a:p>
            <a:pPr indent="0" lvl="0" marL="0" rtl="0" algn="l">
              <a:lnSpc>
                <a:spcPct val="115000"/>
              </a:lnSpc>
              <a:spcBef>
                <a:spcPts val="0"/>
              </a:spcBef>
              <a:spcAft>
                <a:spcPts val="0"/>
              </a:spcAft>
              <a:buNone/>
            </a:pPr>
            <a:r>
              <a:rPr b="1" lang="zh-TW">
                <a:solidFill>
                  <a:schemeClr val="dk1"/>
                </a:solidFill>
              </a:rPr>
              <a:t>1074558 廖昱泳</a:t>
            </a:r>
            <a:endParaRPr b="1">
              <a:solidFill>
                <a:schemeClr val="dk1"/>
              </a:solidFill>
            </a:endParaRPr>
          </a:p>
          <a:p>
            <a:pPr indent="0" lvl="0" marL="0" rtl="0" algn="l">
              <a:lnSpc>
                <a:spcPct val="115000"/>
              </a:lnSpc>
              <a:spcBef>
                <a:spcPts val="0"/>
              </a:spcBef>
              <a:spcAft>
                <a:spcPts val="0"/>
              </a:spcAft>
              <a:buNone/>
            </a:pPr>
            <a:r>
              <a:rPr b="1" lang="zh-TW">
                <a:solidFill>
                  <a:schemeClr val="dk1"/>
                </a:solidFill>
              </a:rPr>
              <a:t>1074559 石煌旭</a:t>
            </a:r>
            <a:endParaRPr b="1">
              <a:solidFill>
                <a:schemeClr val="dk1"/>
              </a:solidFill>
            </a:endParaRPr>
          </a:p>
        </p:txBody>
      </p:sp>
      <p:pic>
        <p:nvPicPr>
          <p:cNvPr id="211" name="Google Shape;211;p44"/>
          <p:cNvPicPr preferRelativeResize="0"/>
          <p:nvPr/>
        </p:nvPicPr>
        <p:blipFill>
          <a:blip r:embed="rId3">
            <a:alphaModFix/>
          </a:blip>
          <a:stretch>
            <a:fillRect/>
          </a:stretch>
        </p:blipFill>
        <p:spPr>
          <a:xfrm>
            <a:off x="396325" y="3755438"/>
            <a:ext cx="1141425" cy="1141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3"/>
          <p:cNvSpPr txBox="1"/>
          <p:nvPr>
            <p:ph type="title"/>
          </p:nvPr>
        </p:nvSpPr>
        <p:spPr>
          <a:xfrm>
            <a:off x="2052000" y="1918350"/>
            <a:ext cx="5032500" cy="161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6000"/>
              <a:t>三</a:t>
            </a:r>
            <a:r>
              <a:rPr lang="zh-TW" sz="6000"/>
              <a:t>、</a:t>
            </a:r>
            <a:r>
              <a:rPr lang="zh-TW" sz="6000"/>
              <a:t>功能介紹</a:t>
            </a:r>
            <a:endParaRPr sz="6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800"/>
              <a:buNone/>
            </a:pPr>
            <a:r>
              <a:rPr lang="zh-TW" sz="2600"/>
              <a:t>功能介紹</a:t>
            </a:r>
            <a:endParaRPr/>
          </a:p>
        </p:txBody>
      </p:sp>
      <p:sp>
        <p:nvSpPr>
          <p:cNvPr id="321" name="Google Shape;321;p54"/>
          <p:cNvSpPr txBox="1"/>
          <p:nvPr>
            <p:ph idx="2" type="title"/>
          </p:nvPr>
        </p:nvSpPr>
        <p:spPr>
          <a:xfrm>
            <a:off x="2154328" y="1688075"/>
            <a:ext cx="24801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zh-TW"/>
              <a:t>心情紀錄</a:t>
            </a:r>
            <a:endParaRPr/>
          </a:p>
        </p:txBody>
      </p:sp>
      <p:sp>
        <p:nvSpPr>
          <p:cNvPr id="322" name="Google Shape;322;p54"/>
          <p:cNvSpPr txBox="1"/>
          <p:nvPr>
            <p:ph idx="3" type="title"/>
          </p:nvPr>
        </p:nvSpPr>
        <p:spPr>
          <a:xfrm>
            <a:off x="5989550" y="1694588"/>
            <a:ext cx="24801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zh-TW"/>
              <a:t>人臉辨識</a:t>
            </a:r>
            <a:endParaRPr/>
          </a:p>
        </p:txBody>
      </p:sp>
      <p:sp>
        <p:nvSpPr>
          <p:cNvPr id="323" name="Google Shape;323;p54"/>
          <p:cNvSpPr txBox="1"/>
          <p:nvPr>
            <p:ph idx="5" type="title"/>
          </p:nvPr>
        </p:nvSpPr>
        <p:spPr>
          <a:xfrm>
            <a:off x="2158300" y="3284738"/>
            <a:ext cx="24801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zh-TW"/>
              <a:t>身心瞭解</a:t>
            </a:r>
            <a:endParaRPr/>
          </a:p>
        </p:txBody>
      </p:sp>
      <p:sp>
        <p:nvSpPr>
          <p:cNvPr id="324" name="Google Shape;324;p54"/>
          <p:cNvSpPr txBox="1"/>
          <p:nvPr>
            <p:ph idx="7" type="title"/>
          </p:nvPr>
        </p:nvSpPr>
        <p:spPr>
          <a:xfrm>
            <a:off x="5989550" y="3284761"/>
            <a:ext cx="24801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zh-TW"/>
              <a:t>紓壓建議</a:t>
            </a:r>
            <a:endParaRPr/>
          </a:p>
        </p:txBody>
      </p:sp>
      <p:sp>
        <p:nvSpPr>
          <p:cNvPr id="325" name="Google Shape;325;p54"/>
          <p:cNvSpPr/>
          <p:nvPr/>
        </p:nvSpPr>
        <p:spPr>
          <a:xfrm rot="10800000">
            <a:off x="948598" y="3156018"/>
            <a:ext cx="728303" cy="728332"/>
          </a:xfrm>
          <a:custGeom>
            <a:rect b="b" l="l" r="r" t="t"/>
            <a:pathLst>
              <a:path extrusionOk="0" h="103714" w="10371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4"/>
          <p:cNvSpPr/>
          <p:nvPr/>
        </p:nvSpPr>
        <p:spPr>
          <a:xfrm rot="10800000">
            <a:off x="948598" y="1594268"/>
            <a:ext cx="728303" cy="728332"/>
          </a:xfrm>
          <a:custGeom>
            <a:rect b="b" l="l" r="r" t="t"/>
            <a:pathLst>
              <a:path extrusionOk="0" h="103714" w="10371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4"/>
          <p:cNvSpPr/>
          <p:nvPr/>
        </p:nvSpPr>
        <p:spPr>
          <a:xfrm rot="10800000">
            <a:off x="4867873" y="1587768"/>
            <a:ext cx="728303" cy="728332"/>
          </a:xfrm>
          <a:custGeom>
            <a:rect b="b" l="l" r="r" t="t"/>
            <a:pathLst>
              <a:path extrusionOk="0" h="103714" w="10371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4"/>
          <p:cNvSpPr/>
          <p:nvPr/>
        </p:nvSpPr>
        <p:spPr>
          <a:xfrm rot="10800000">
            <a:off x="4867873" y="3156018"/>
            <a:ext cx="728303" cy="728332"/>
          </a:xfrm>
          <a:custGeom>
            <a:rect b="b" l="l" r="r" t="t"/>
            <a:pathLst>
              <a:path extrusionOk="0" h="103714" w="10371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 name="Google Shape;329;p54"/>
          <p:cNvPicPr preferRelativeResize="0"/>
          <p:nvPr/>
        </p:nvPicPr>
        <p:blipFill>
          <a:blip r:embed="rId3">
            <a:alphaModFix/>
          </a:blip>
          <a:stretch>
            <a:fillRect/>
          </a:stretch>
        </p:blipFill>
        <p:spPr>
          <a:xfrm>
            <a:off x="1048915" y="3256335"/>
            <a:ext cx="527683" cy="527698"/>
          </a:xfrm>
          <a:prstGeom prst="rect">
            <a:avLst/>
          </a:prstGeom>
          <a:noFill/>
          <a:ln>
            <a:noFill/>
          </a:ln>
        </p:spPr>
      </p:pic>
      <p:pic>
        <p:nvPicPr>
          <p:cNvPr id="330" name="Google Shape;330;p54"/>
          <p:cNvPicPr preferRelativeResize="0"/>
          <p:nvPr/>
        </p:nvPicPr>
        <p:blipFill>
          <a:blip r:embed="rId4">
            <a:alphaModFix/>
          </a:blip>
          <a:stretch>
            <a:fillRect/>
          </a:stretch>
        </p:blipFill>
        <p:spPr>
          <a:xfrm>
            <a:off x="1120666" y="1766341"/>
            <a:ext cx="384225" cy="384225"/>
          </a:xfrm>
          <a:prstGeom prst="rect">
            <a:avLst/>
          </a:prstGeom>
          <a:noFill/>
          <a:ln>
            <a:noFill/>
          </a:ln>
        </p:spPr>
      </p:pic>
      <p:pic>
        <p:nvPicPr>
          <p:cNvPr id="331" name="Google Shape;331;p54"/>
          <p:cNvPicPr preferRelativeResize="0"/>
          <p:nvPr/>
        </p:nvPicPr>
        <p:blipFill>
          <a:blip r:embed="rId5">
            <a:alphaModFix/>
          </a:blip>
          <a:stretch>
            <a:fillRect/>
          </a:stretch>
        </p:blipFill>
        <p:spPr>
          <a:xfrm>
            <a:off x="5039923" y="1766598"/>
            <a:ext cx="384225" cy="383700"/>
          </a:xfrm>
          <a:prstGeom prst="rect">
            <a:avLst/>
          </a:prstGeom>
          <a:noFill/>
          <a:ln>
            <a:noFill/>
          </a:ln>
        </p:spPr>
      </p:pic>
      <p:pic>
        <p:nvPicPr>
          <p:cNvPr id="332" name="Google Shape;332;p54"/>
          <p:cNvPicPr preferRelativeResize="0"/>
          <p:nvPr/>
        </p:nvPicPr>
        <p:blipFill>
          <a:blip r:embed="rId6">
            <a:alphaModFix/>
          </a:blip>
          <a:stretch>
            <a:fillRect/>
          </a:stretch>
        </p:blipFill>
        <p:spPr>
          <a:xfrm>
            <a:off x="4999713" y="3287877"/>
            <a:ext cx="464625" cy="4646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0000" y="4536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400"/>
              <a:buNone/>
            </a:pPr>
            <a:r>
              <a:rPr lang="zh-TW" sz="2000"/>
              <a:t>心情紀錄</a:t>
            </a:r>
            <a:endParaRPr sz="2600"/>
          </a:p>
        </p:txBody>
      </p:sp>
      <p:cxnSp>
        <p:nvCxnSpPr>
          <p:cNvPr id="338" name="Google Shape;338;p55"/>
          <p:cNvCxnSpPr/>
          <p:nvPr/>
        </p:nvCxnSpPr>
        <p:spPr>
          <a:xfrm flipH="1" rot="10800000">
            <a:off x="4495800" y="1765925"/>
            <a:ext cx="402900" cy="3771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55"/>
          <p:cNvCxnSpPr/>
          <p:nvPr/>
        </p:nvCxnSpPr>
        <p:spPr>
          <a:xfrm>
            <a:off x="4898700" y="1765925"/>
            <a:ext cx="960000" cy="0"/>
          </a:xfrm>
          <a:prstGeom prst="straightConnector1">
            <a:avLst/>
          </a:prstGeom>
          <a:noFill/>
          <a:ln cap="flat" cmpd="sng" w="9525">
            <a:solidFill>
              <a:schemeClr val="dk2"/>
            </a:solidFill>
            <a:prstDash val="solid"/>
            <a:round/>
            <a:headEnd len="med" w="med" type="none"/>
            <a:tailEnd len="med" w="med" type="none"/>
          </a:ln>
        </p:spPr>
      </p:cxnSp>
      <p:sp>
        <p:nvSpPr>
          <p:cNvPr id="340" name="Google Shape;340;p55"/>
          <p:cNvSpPr txBox="1"/>
          <p:nvPr>
            <p:ph type="title"/>
          </p:nvPr>
        </p:nvSpPr>
        <p:spPr>
          <a:xfrm>
            <a:off x="5747325" y="1549925"/>
            <a:ext cx="10287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800"/>
              <a:buNone/>
            </a:pPr>
            <a:r>
              <a:rPr lang="zh-TW"/>
              <a:t>日曆</a:t>
            </a:r>
            <a:endParaRPr sz="1000"/>
          </a:p>
        </p:txBody>
      </p:sp>
      <p:cxnSp>
        <p:nvCxnSpPr>
          <p:cNvPr id="341" name="Google Shape;341;p55"/>
          <p:cNvCxnSpPr/>
          <p:nvPr/>
        </p:nvCxnSpPr>
        <p:spPr>
          <a:xfrm flipH="1" rot="10800000">
            <a:off x="4495800" y="3101325"/>
            <a:ext cx="402900" cy="37710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55"/>
          <p:cNvCxnSpPr/>
          <p:nvPr/>
        </p:nvCxnSpPr>
        <p:spPr>
          <a:xfrm>
            <a:off x="4898700" y="3101325"/>
            <a:ext cx="960000" cy="0"/>
          </a:xfrm>
          <a:prstGeom prst="straightConnector1">
            <a:avLst/>
          </a:prstGeom>
          <a:noFill/>
          <a:ln cap="flat" cmpd="sng" w="9525">
            <a:solidFill>
              <a:schemeClr val="dk2"/>
            </a:solidFill>
            <a:prstDash val="solid"/>
            <a:round/>
            <a:headEnd len="med" w="med" type="none"/>
            <a:tailEnd len="med" w="med" type="none"/>
          </a:ln>
        </p:spPr>
      </p:cxnSp>
      <p:sp>
        <p:nvSpPr>
          <p:cNvPr id="343" name="Google Shape;343;p55"/>
          <p:cNvSpPr txBox="1"/>
          <p:nvPr>
            <p:ph type="title"/>
          </p:nvPr>
        </p:nvSpPr>
        <p:spPr>
          <a:xfrm>
            <a:off x="5858700" y="2885325"/>
            <a:ext cx="10287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800"/>
              <a:buNone/>
            </a:pPr>
            <a:r>
              <a:rPr lang="zh-TW"/>
              <a:t>心情</a:t>
            </a:r>
            <a:endParaRPr sz="1000"/>
          </a:p>
        </p:txBody>
      </p:sp>
      <p:pic>
        <p:nvPicPr>
          <p:cNvPr id="344" name="Google Shape;344;p55"/>
          <p:cNvPicPr preferRelativeResize="0"/>
          <p:nvPr/>
        </p:nvPicPr>
        <p:blipFill>
          <a:blip r:embed="rId3">
            <a:alphaModFix/>
          </a:blip>
          <a:stretch>
            <a:fillRect/>
          </a:stretch>
        </p:blipFill>
        <p:spPr>
          <a:xfrm>
            <a:off x="2349550" y="842750"/>
            <a:ext cx="2615980" cy="3812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6"/>
          <p:cNvPicPr preferRelativeResize="0"/>
          <p:nvPr/>
        </p:nvPicPr>
        <p:blipFill>
          <a:blip r:embed="rId3">
            <a:alphaModFix/>
          </a:blip>
          <a:stretch>
            <a:fillRect/>
          </a:stretch>
        </p:blipFill>
        <p:spPr>
          <a:xfrm>
            <a:off x="3007100" y="770400"/>
            <a:ext cx="3122301" cy="4547948"/>
          </a:xfrm>
          <a:prstGeom prst="rect">
            <a:avLst/>
          </a:prstGeom>
          <a:noFill/>
          <a:ln>
            <a:noFill/>
          </a:ln>
        </p:spPr>
      </p:pic>
      <p:sp>
        <p:nvSpPr>
          <p:cNvPr id="350" name="Google Shape;350;p56"/>
          <p:cNvSpPr txBox="1"/>
          <p:nvPr>
            <p:ph type="title"/>
          </p:nvPr>
        </p:nvSpPr>
        <p:spPr>
          <a:xfrm>
            <a:off x="720000" y="4536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400"/>
              <a:buNone/>
            </a:pPr>
            <a:r>
              <a:rPr lang="zh-TW" sz="2000"/>
              <a:t>人臉辨識</a:t>
            </a:r>
            <a:endParaRPr sz="2000"/>
          </a:p>
          <a:p>
            <a:pPr indent="0" lvl="0" marL="0" rtl="0" algn="ctr">
              <a:spcBef>
                <a:spcPts val="0"/>
              </a:spcBef>
              <a:spcAft>
                <a:spcPts val="0"/>
              </a:spcAft>
              <a:buSzPts val="2400"/>
              <a:buNone/>
            </a:pPr>
            <a:r>
              <a:t/>
            </a:r>
            <a:endParaRPr sz="2000"/>
          </a:p>
        </p:txBody>
      </p:sp>
      <p:cxnSp>
        <p:nvCxnSpPr>
          <p:cNvPr id="351" name="Google Shape;351;p56"/>
          <p:cNvCxnSpPr/>
          <p:nvPr/>
        </p:nvCxnSpPr>
        <p:spPr>
          <a:xfrm flipH="1" rot="10800000">
            <a:off x="5033825" y="2194650"/>
            <a:ext cx="402900" cy="37710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56"/>
          <p:cNvCxnSpPr/>
          <p:nvPr/>
        </p:nvCxnSpPr>
        <p:spPr>
          <a:xfrm>
            <a:off x="5436725" y="2194650"/>
            <a:ext cx="960000" cy="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56"/>
          <p:cNvSpPr txBox="1"/>
          <p:nvPr>
            <p:ph type="title"/>
          </p:nvPr>
        </p:nvSpPr>
        <p:spPr>
          <a:xfrm>
            <a:off x="6504000" y="1978650"/>
            <a:ext cx="13467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zh-TW"/>
              <a:t>圖片</a:t>
            </a:r>
            <a:endParaRPr sz="1000"/>
          </a:p>
        </p:txBody>
      </p:sp>
      <p:cxnSp>
        <p:nvCxnSpPr>
          <p:cNvPr id="354" name="Google Shape;354;p56"/>
          <p:cNvCxnSpPr/>
          <p:nvPr/>
        </p:nvCxnSpPr>
        <p:spPr>
          <a:xfrm rot="10800000">
            <a:off x="3779525" y="4085825"/>
            <a:ext cx="402900" cy="3771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56"/>
          <p:cNvCxnSpPr/>
          <p:nvPr/>
        </p:nvCxnSpPr>
        <p:spPr>
          <a:xfrm rot="10800000">
            <a:off x="2819525" y="4085825"/>
            <a:ext cx="960000" cy="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56"/>
          <p:cNvSpPr txBox="1"/>
          <p:nvPr>
            <p:ph type="title"/>
          </p:nvPr>
        </p:nvSpPr>
        <p:spPr>
          <a:xfrm flipH="1">
            <a:off x="2030300" y="3869825"/>
            <a:ext cx="9006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zh-TW"/>
              <a:t>情緒</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7"/>
          <p:cNvSpPr txBox="1"/>
          <p:nvPr>
            <p:ph type="title"/>
          </p:nvPr>
        </p:nvSpPr>
        <p:spPr>
          <a:xfrm>
            <a:off x="719988" y="3764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700"/>
              </a:spcBef>
              <a:spcAft>
                <a:spcPts val="800"/>
              </a:spcAft>
              <a:buNone/>
            </a:pPr>
            <a:r>
              <a:rPr lang="zh-TW" sz="2600"/>
              <a:t>身心瞭解</a:t>
            </a:r>
            <a:r>
              <a:rPr lang="zh-TW" sz="2600"/>
              <a:t>- </a:t>
            </a:r>
            <a:r>
              <a:rPr lang="zh-TW" sz="2600"/>
              <a:t>NLP</a:t>
            </a:r>
            <a:endParaRPr sz="2600"/>
          </a:p>
        </p:txBody>
      </p:sp>
      <p:pic>
        <p:nvPicPr>
          <p:cNvPr id="362" name="Google Shape;362;p57"/>
          <p:cNvPicPr preferRelativeResize="0"/>
          <p:nvPr/>
        </p:nvPicPr>
        <p:blipFill>
          <a:blip r:embed="rId3">
            <a:alphaModFix/>
          </a:blip>
          <a:stretch>
            <a:fillRect/>
          </a:stretch>
        </p:blipFill>
        <p:spPr>
          <a:xfrm>
            <a:off x="2697100" y="949124"/>
            <a:ext cx="3749801" cy="2515775"/>
          </a:xfrm>
          <a:prstGeom prst="rect">
            <a:avLst/>
          </a:prstGeom>
          <a:noFill/>
          <a:ln>
            <a:noFill/>
          </a:ln>
        </p:spPr>
      </p:pic>
      <p:sp>
        <p:nvSpPr>
          <p:cNvPr id="363" name="Google Shape;363;p57"/>
          <p:cNvSpPr txBox="1"/>
          <p:nvPr/>
        </p:nvSpPr>
        <p:spPr>
          <a:xfrm>
            <a:off x="1311025" y="3715025"/>
            <a:ext cx="6913500" cy="1015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rPr b="1" lang="zh-TW" sz="1800">
                <a:solidFill>
                  <a:schemeClr val="dk1"/>
                </a:solidFill>
                <a:latin typeface="Oxygen"/>
                <a:ea typeface="Oxygen"/>
                <a:cs typeface="Oxygen"/>
                <a:sym typeface="Oxygen"/>
              </a:rPr>
              <a:t>NLP主要是用來與人溝通的方法，以</a:t>
            </a:r>
            <a:r>
              <a:rPr b="1" lang="zh-TW" sz="1800">
                <a:solidFill>
                  <a:srgbClr val="FF0000"/>
                </a:solidFill>
                <a:latin typeface="Oxygen"/>
                <a:ea typeface="Oxygen"/>
                <a:cs typeface="Oxygen"/>
                <a:sym typeface="Oxygen"/>
              </a:rPr>
              <a:t>積極正面</a:t>
            </a:r>
            <a:r>
              <a:rPr b="1" lang="zh-TW" sz="1800">
                <a:solidFill>
                  <a:schemeClr val="dk1"/>
                </a:solidFill>
                <a:latin typeface="Oxygen"/>
                <a:ea typeface="Oxygen"/>
                <a:cs typeface="Oxygen"/>
                <a:sym typeface="Oxygen"/>
              </a:rPr>
              <a:t>的思維方式來對話，用來改變腦中的想法，在系統性指令的基礎上，藉由溝通來</a:t>
            </a:r>
            <a:r>
              <a:rPr b="1" lang="zh-TW" sz="1800">
                <a:solidFill>
                  <a:srgbClr val="FF0000"/>
                </a:solidFill>
                <a:latin typeface="Oxygen"/>
                <a:ea typeface="Oxygen"/>
                <a:cs typeface="Oxygen"/>
                <a:sym typeface="Oxygen"/>
              </a:rPr>
              <a:t>改變思維</a:t>
            </a:r>
            <a:r>
              <a:rPr b="1" lang="zh-TW" sz="1800">
                <a:solidFill>
                  <a:schemeClr val="dk1"/>
                </a:solidFill>
                <a:latin typeface="Oxygen"/>
                <a:ea typeface="Oxygen"/>
                <a:cs typeface="Oxygen"/>
                <a:sym typeface="Oxygen"/>
              </a:rPr>
              <a:t>。</a:t>
            </a:r>
            <a:endParaRPr b="1" sz="1800">
              <a:solidFill>
                <a:schemeClr val="dk1"/>
              </a:solidFill>
              <a:latin typeface="Oxygen"/>
              <a:ea typeface="Oxygen"/>
              <a:cs typeface="Oxygen"/>
              <a:sym typeface="Oxyge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cxnSp>
        <p:nvCxnSpPr>
          <p:cNvPr id="368" name="Google Shape;368;p58"/>
          <p:cNvCxnSpPr/>
          <p:nvPr/>
        </p:nvCxnSpPr>
        <p:spPr>
          <a:xfrm flipH="1" rot="10800000">
            <a:off x="4419600" y="4320525"/>
            <a:ext cx="402900" cy="37710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58"/>
          <p:cNvCxnSpPr/>
          <p:nvPr/>
        </p:nvCxnSpPr>
        <p:spPr>
          <a:xfrm>
            <a:off x="4822500" y="4320525"/>
            <a:ext cx="960000" cy="0"/>
          </a:xfrm>
          <a:prstGeom prst="straightConnector1">
            <a:avLst/>
          </a:prstGeom>
          <a:noFill/>
          <a:ln cap="flat" cmpd="sng" w="9525">
            <a:solidFill>
              <a:schemeClr val="dk2"/>
            </a:solidFill>
            <a:prstDash val="solid"/>
            <a:round/>
            <a:headEnd len="med" w="med" type="none"/>
            <a:tailEnd len="med" w="med" type="none"/>
          </a:ln>
        </p:spPr>
      </p:cxnSp>
      <p:pic>
        <p:nvPicPr>
          <p:cNvPr id="370" name="Google Shape;370;p58"/>
          <p:cNvPicPr preferRelativeResize="0"/>
          <p:nvPr/>
        </p:nvPicPr>
        <p:blipFill>
          <a:blip r:embed="rId3">
            <a:alphaModFix/>
          </a:blip>
          <a:stretch>
            <a:fillRect/>
          </a:stretch>
        </p:blipFill>
        <p:spPr>
          <a:xfrm>
            <a:off x="1730708" y="453600"/>
            <a:ext cx="3531134" cy="5143501"/>
          </a:xfrm>
          <a:prstGeom prst="rect">
            <a:avLst/>
          </a:prstGeom>
          <a:noFill/>
          <a:ln>
            <a:noFill/>
          </a:ln>
        </p:spPr>
      </p:pic>
      <p:sp>
        <p:nvSpPr>
          <p:cNvPr id="371" name="Google Shape;371;p58"/>
          <p:cNvSpPr txBox="1"/>
          <p:nvPr>
            <p:ph type="title"/>
          </p:nvPr>
        </p:nvSpPr>
        <p:spPr>
          <a:xfrm>
            <a:off x="720000" y="4536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400"/>
              <a:buNone/>
            </a:pPr>
            <a:r>
              <a:rPr lang="zh-TW" sz="2000"/>
              <a:t>身心瞭解</a:t>
            </a:r>
            <a:endParaRPr sz="2600"/>
          </a:p>
        </p:txBody>
      </p:sp>
      <p:cxnSp>
        <p:nvCxnSpPr>
          <p:cNvPr id="372" name="Google Shape;372;p58"/>
          <p:cNvCxnSpPr/>
          <p:nvPr/>
        </p:nvCxnSpPr>
        <p:spPr>
          <a:xfrm flipH="1" rot="10800000">
            <a:off x="4495800" y="1765925"/>
            <a:ext cx="402900" cy="3771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58"/>
          <p:cNvCxnSpPr/>
          <p:nvPr/>
        </p:nvCxnSpPr>
        <p:spPr>
          <a:xfrm>
            <a:off x="4898700" y="1765925"/>
            <a:ext cx="960000" cy="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58"/>
          <p:cNvSpPr txBox="1"/>
          <p:nvPr>
            <p:ph type="title"/>
          </p:nvPr>
        </p:nvSpPr>
        <p:spPr>
          <a:xfrm>
            <a:off x="5747325" y="1549925"/>
            <a:ext cx="17145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800"/>
              <a:buNone/>
            </a:pPr>
            <a:r>
              <a:rPr lang="zh-TW"/>
              <a:t>機器人回覆</a:t>
            </a:r>
            <a:endParaRPr sz="1000"/>
          </a:p>
        </p:txBody>
      </p:sp>
      <p:sp>
        <p:nvSpPr>
          <p:cNvPr id="375" name="Google Shape;375;p58"/>
          <p:cNvSpPr txBox="1"/>
          <p:nvPr>
            <p:ph type="title"/>
          </p:nvPr>
        </p:nvSpPr>
        <p:spPr>
          <a:xfrm>
            <a:off x="5706300" y="4104525"/>
            <a:ext cx="14268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800"/>
              <a:buNone/>
            </a:pPr>
            <a:r>
              <a:rPr lang="zh-TW" sz="1700"/>
              <a:t>訊息輸入</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720000" y="4536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400"/>
              <a:buNone/>
            </a:pPr>
            <a:r>
              <a:rPr lang="zh-TW" sz="2000"/>
              <a:t>身心瞭解</a:t>
            </a:r>
            <a:endParaRPr sz="2600"/>
          </a:p>
        </p:txBody>
      </p:sp>
      <p:pic>
        <p:nvPicPr>
          <p:cNvPr id="381" name="Google Shape;381;p59"/>
          <p:cNvPicPr preferRelativeResize="0"/>
          <p:nvPr/>
        </p:nvPicPr>
        <p:blipFill rotWithShape="1">
          <a:blip r:embed="rId3">
            <a:alphaModFix/>
          </a:blip>
          <a:srcRect b="45995" l="0" r="0" t="0"/>
          <a:stretch/>
        </p:blipFill>
        <p:spPr>
          <a:xfrm>
            <a:off x="811862" y="1254900"/>
            <a:ext cx="3037450" cy="1620175"/>
          </a:xfrm>
          <a:prstGeom prst="rect">
            <a:avLst/>
          </a:prstGeom>
          <a:noFill/>
          <a:ln cap="flat" cmpd="sng" w="28575">
            <a:solidFill>
              <a:schemeClr val="dk2"/>
            </a:solidFill>
            <a:prstDash val="solid"/>
            <a:round/>
            <a:headEnd len="sm" w="sm" type="none"/>
            <a:tailEnd len="sm" w="sm" type="none"/>
          </a:ln>
        </p:spPr>
      </p:pic>
      <p:pic>
        <p:nvPicPr>
          <p:cNvPr id="382" name="Google Shape;382;p59"/>
          <p:cNvPicPr preferRelativeResize="0"/>
          <p:nvPr/>
        </p:nvPicPr>
        <p:blipFill>
          <a:blip r:embed="rId4">
            <a:alphaModFix/>
          </a:blip>
          <a:stretch>
            <a:fillRect/>
          </a:stretch>
        </p:blipFill>
        <p:spPr>
          <a:xfrm>
            <a:off x="2673275" y="1948176"/>
            <a:ext cx="3037450" cy="2991612"/>
          </a:xfrm>
          <a:prstGeom prst="rect">
            <a:avLst/>
          </a:prstGeom>
          <a:noFill/>
          <a:ln cap="flat" cmpd="sng" w="28575">
            <a:solidFill>
              <a:schemeClr val="dk2"/>
            </a:solidFill>
            <a:prstDash val="solid"/>
            <a:round/>
            <a:headEnd len="sm" w="sm" type="none"/>
            <a:tailEnd len="sm" w="sm" type="none"/>
          </a:ln>
        </p:spPr>
      </p:pic>
      <p:pic>
        <p:nvPicPr>
          <p:cNvPr id="383" name="Google Shape;383;p59"/>
          <p:cNvPicPr preferRelativeResize="0"/>
          <p:nvPr/>
        </p:nvPicPr>
        <p:blipFill>
          <a:blip r:embed="rId5">
            <a:alphaModFix/>
          </a:blip>
          <a:stretch>
            <a:fillRect/>
          </a:stretch>
        </p:blipFill>
        <p:spPr>
          <a:xfrm>
            <a:off x="5552748" y="955602"/>
            <a:ext cx="2748524" cy="26721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2290025" y="3353475"/>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60"/>
          <p:cNvSpPr txBox="1"/>
          <p:nvPr>
            <p:ph idx="1" type="subTitle"/>
          </p:nvPr>
        </p:nvSpPr>
        <p:spPr>
          <a:xfrm>
            <a:off x="1454700" y="2052475"/>
            <a:ext cx="6234600" cy="12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720000" y="4536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400"/>
              <a:buNone/>
            </a:pPr>
            <a:r>
              <a:rPr lang="zh-TW" sz="2000"/>
              <a:t>紓壓建議-音樂推薦系統</a:t>
            </a:r>
            <a:endParaRPr sz="2600"/>
          </a:p>
        </p:txBody>
      </p:sp>
      <p:pic>
        <p:nvPicPr>
          <p:cNvPr id="395" name="Google Shape;395;p61"/>
          <p:cNvPicPr preferRelativeResize="0"/>
          <p:nvPr/>
        </p:nvPicPr>
        <p:blipFill>
          <a:blip r:embed="rId3">
            <a:alphaModFix/>
          </a:blip>
          <a:stretch>
            <a:fillRect/>
          </a:stretch>
        </p:blipFill>
        <p:spPr>
          <a:xfrm>
            <a:off x="1210000" y="1906513"/>
            <a:ext cx="3264800" cy="1836450"/>
          </a:xfrm>
          <a:prstGeom prst="rect">
            <a:avLst/>
          </a:prstGeom>
          <a:noFill/>
          <a:ln cap="flat" cmpd="sng" w="28575">
            <a:solidFill>
              <a:schemeClr val="dk2"/>
            </a:solidFill>
            <a:prstDash val="solid"/>
            <a:round/>
            <a:headEnd len="sm" w="sm" type="none"/>
            <a:tailEnd len="sm" w="sm" type="none"/>
          </a:ln>
        </p:spPr>
      </p:pic>
      <p:pic>
        <p:nvPicPr>
          <p:cNvPr id="396" name="Google Shape;396;p61"/>
          <p:cNvPicPr preferRelativeResize="0"/>
          <p:nvPr/>
        </p:nvPicPr>
        <p:blipFill>
          <a:blip r:embed="rId4">
            <a:alphaModFix/>
          </a:blip>
          <a:stretch>
            <a:fillRect/>
          </a:stretch>
        </p:blipFill>
        <p:spPr>
          <a:xfrm>
            <a:off x="5593150" y="748088"/>
            <a:ext cx="2962526" cy="43152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720000" y="4536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400"/>
              <a:buNone/>
            </a:pPr>
            <a:r>
              <a:rPr lang="zh-TW" sz="2000"/>
              <a:t>紓壓建議-</a:t>
            </a:r>
            <a:r>
              <a:rPr lang="zh-TW" sz="2000"/>
              <a:t>量表</a:t>
            </a:r>
            <a:endParaRPr sz="2600"/>
          </a:p>
        </p:txBody>
      </p:sp>
      <p:pic>
        <p:nvPicPr>
          <p:cNvPr id="402" name="Google Shape;402;p62"/>
          <p:cNvPicPr preferRelativeResize="0"/>
          <p:nvPr/>
        </p:nvPicPr>
        <p:blipFill>
          <a:blip r:embed="rId3">
            <a:alphaModFix/>
          </a:blip>
          <a:stretch>
            <a:fillRect/>
          </a:stretch>
        </p:blipFill>
        <p:spPr>
          <a:xfrm>
            <a:off x="2292075" y="1092325"/>
            <a:ext cx="2614998" cy="3809024"/>
          </a:xfrm>
          <a:prstGeom prst="rect">
            <a:avLst/>
          </a:prstGeom>
          <a:noFill/>
          <a:ln>
            <a:noFill/>
          </a:ln>
        </p:spPr>
      </p:pic>
      <p:sp>
        <p:nvSpPr>
          <p:cNvPr id="403" name="Google Shape;403;p62"/>
          <p:cNvSpPr txBox="1"/>
          <p:nvPr/>
        </p:nvSpPr>
        <p:spPr>
          <a:xfrm>
            <a:off x="5158400" y="2364200"/>
            <a:ext cx="355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latin typeface="Microsoft JhengHei"/>
                <a:ea typeface="Microsoft JhengHei"/>
                <a:cs typeface="Microsoft JhengHei"/>
                <a:sym typeface="Microsoft JhengHei"/>
              </a:rPr>
              <a:t>若使用者覺得我們的系統幫助不到他</a:t>
            </a:r>
            <a:endParaRPr b="1">
              <a:latin typeface="Microsoft JhengHei"/>
              <a:ea typeface="Microsoft JhengHei"/>
              <a:cs typeface="Microsoft JhengHei"/>
              <a:sym typeface="Microsoft JhengHei"/>
            </a:endParaRPr>
          </a:p>
          <a:p>
            <a:pPr indent="0" lvl="0" marL="0" rtl="0" algn="l">
              <a:spcBef>
                <a:spcPts val="0"/>
              </a:spcBef>
              <a:spcAft>
                <a:spcPts val="0"/>
              </a:spcAft>
              <a:buNone/>
            </a:pPr>
            <a:r>
              <a:rPr b="1" lang="zh-TW">
                <a:latin typeface="Microsoft JhengHei"/>
                <a:ea typeface="Microsoft JhengHei"/>
                <a:cs typeface="Microsoft JhengHei"/>
                <a:sym typeface="Microsoft JhengHei"/>
              </a:rPr>
              <a:t> </a:t>
            </a:r>
            <a:endParaRPr b="1">
              <a:latin typeface="Microsoft JhengHei"/>
              <a:ea typeface="Microsoft JhengHei"/>
              <a:cs typeface="Microsoft JhengHei"/>
              <a:sym typeface="Microsoft JhengHei"/>
            </a:endParaRPr>
          </a:p>
          <a:p>
            <a:pPr indent="0" lvl="0" marL="0" rtl="0" algn="l">
              <a:spcBef>
                <a:spcPts val="0"/>
              </a:spcBef>
              <a:spcAft>
                <a:spcPts val="0"/>
              </a:spcAft>
              <a:buNone/>
            </a:pPr>
            <a:r>
              <a:rPr b="1" lang="zh-TW">
                <a:latin typeface="Microsoft JhengHei"/>
                <a:ea typeface="Microsoft JhengHei"/>
                <a:cs typeface="Microsoft JhengHei"/>
                <a:sym typeface="Microsoft JhengHei"/>
              </a:rPr>
              <a:t>  我們還有量表可以供他做檢測參考</a:t>
            </a:r>
            <a:endParaRPr b="1">
              <a:latin typeface="Microsoft JhengHei"/>
              <a:ea typeface="Microsoft JhengHei"/>
              <a:cs typeface="Microsoft JhengHei"/>
              <a:sym typeface="Microsoft JhengHe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5"/>
          <p:cNvSpPr txBox="1"/>
          <p:nvPr>
            <p:ph idx="9" type="title"/>
          </p:nvPr>
        </p:nvSpPr>
        <p:spPr>
          <a:xfrm>
            <a:off x="720000" y="4964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3600"/>
              <a:t>目錄</a:t>
            </a:r>
            <a:endParaRPr sz="3600"/>
          </a:p>
        </p:txBody>
      </p:sp>
      <p:sp>
        <p:nvSpPr>
          <p:cNvPr id="217" name="Google Shape;217;p45"/>
          <p:cNvSpPr txBox="1"/>
          <p:nvPr>
            <p:ph type="title"/>
          </p:nvPr>
        </p:nvSpPr>
        <p:spPr>
          <a:xfrm>
            <a:off x="1177200" y="3337838"/>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zh-TW"/>
              <a:t>研究動機</a:t>
            </a:r>
            <a:endParaRPr/>
          </a:p>
        </p:txBody>
      </p:sp>
      <p:sp>
        <p:nvSpPr>
          <p:cNvPr id="218" name="Google Shape;218;p45"/>
          <p:cNvSpPr txBox="1"/>
          <p:nvPr>
            <p:ph idx="3" type="title"/>
          </p:nvPr>
        </p:nvSpPr>
        <p:spPr>
          <a:xfrm>
            <a:off x="3480000" y="3337838"/>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zh-TW"/>
              <a:t>研究目的</a:t>
            </a:r>
            <a:endParaRPr/>
          </a:p>
        </p:txBody>
      </p:sp>
      <p:sp>
        <p:nvSpPr>
          <p:cNvPr id="219" name="Google Shape;219;p45"/>
          <p:cNvSpPr txBox="1"/>
          <p:nvPr>
            <p:ph idx="6" type="title"/>
          </p:nvPr>
        </p:nvSpPr>
        <p:spPr>
          <a:xfrm>
            <a:off x="5630400" y="3337838"/>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zh-TW"/>
              <a:t>功能介紹</a:t>
            </a:r>
            <a:endParaRPr/>
          </a:p>
        </p:txBody>
      </p:sp>
      <p:sp>
        <p:nvSpPr>
          <p:cNvPr id="220" name="Google Shape;220;p45"/>
          <p:cNvSpPr/>
          <p:nvPr/>
        </p:nvSpPr>
        <p:spPr>
          <a:xfrm>
            <a:off x="1859550" y="1918975"/>
            <a:ext cx="971700" cy="971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5"/>
          <p:cNvSpPr/>
          <p:nvPr/>
        </p:nvSpPr>
        <p:spPr>
          <a:xfrm>
            <a:off x="4162350" y="1918975"/>
            <a:ext cx="971700" cy="971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5"/>
          <p:cNvSpPr/>
          <p:nvPr/>
        </p:nvSpPr>
        <p:spPr>
          <a:xfrm>
            <a:off x="6312750" y="1918975"/>
            <a:ext cx="971700" cy="971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 name="Google Shape;223;p45"/>
          <p:cNvCxnSpPr>
            <a:stCxn id="220" idx="4"/>
            <a:endCxn id="217" idx="0"/>
          </p:cNvCxnSpPr>
          <p:nvPr/>
        </p:nvCxnSpPr>
        <p:spPr>
          <a:xfrm>
            <a:off x="2345400" y="2890675"/>
            <a:ext cx="0" cy="447300"/>
          </a:xfrm>
          <a:prstGeom prst="straightConnector1">
            <a:avLst/>
          </a:prstGeom>
          <a:noFill/>
          <a:ln cap="flat" cmpd="sng" w="28575">
            <a:solidFill>
              <a:schemeClr val="lt2"/>
            </a:solidFill>
            <a:prstDash val="solid"/>
            <a:round/>
            <a:headEnd len="sm" w="sm" type="none"/>
            <a:tailEnd len="sm" w="sm" type="none"/>
          </a:ln>
        </p:spPr>
      </p:cxnSp>
      <p:cxnSp>
        <p:nvCxnSpPr>
          <p:cNvPr id="224" name="Google Shape;224;p45"/>
          <p:cNvCxnSpPr>
            <a:stCxn id="221" idx="4"/>
            <a:endCxn id="218" idx="0"/>
          </p:cNvCxnSpPr>
          <p:nvPr/>
        </p:nvCxnSpPr>
        <p:spPr>
          <a:xfrm>
            <a:off x="4648200" y="2890675"/>
            <a:ext cx="0" cy="447300"/>
          </a:xfrm>
          <a:prstGeom prst="straightConnector1">
            <a:avLst/>
          </a:prstGeom>
          <a:noFill/>
          <a:ln cap="flat" cmpd="sng" w="28575">
            <a:solidFill>
              <a:schemeClr val="lt2"/>
            </a:solidFill>
            <a:prstDash val="solid"/>
            <a:round/>
            <a:headEnd len="sm" w="sm" type="none"/>
            <a:tailEnd len="sm" w="sm" type="none"/>
          </a:ln>
        </p:spPr>
      </p:cxnSp>
      <p:cxnSp>
        <p:nvCxnSpPr>
          <p:cNvPr id="225" name="Google Shape;225;p45"/>
          <p:cNvCxnSpPr>
            <a:stCxn id="222" idx="4"/>
            <a:endCxn id="219" idx="0"/>
          </p:cNvCxnSpPr>
          <p:nvPr/>
        </p:nvCxnSpPr>
        <p:spPr>
          <a:xfrm>
            <a:off x="6798600" y="2890675"/>
            <a:ext cx="0" cy="447300"/>
          </a:xfrm>
          <a:prstGeom prst="straightConnector1">
            <a:avLst/>
          </a:prstGeom>
          <a:noFill/>
          <a:ln cap="flat" cmpd="sng" w="28575">
            <a:solidFill>
              <a:schemeClr val="lt2"/>
            </a:solidFill>
            <a:prstDash val="solid"/>
            <a:round/>
            <a:headEnd len="sm" w="sm" type="none"/>
            <a:tailEnd len="sm" w="sm" type="none"/>
          </a:ln>
        </p:spPr>
      </p:cxnSp>
      <p:sp>
        <p:nvSpPr>
          <p:cNvPr id="226" name="Google Shape;226;p45"/>
          <p:cNvSpPr txBox="1"/>
          <p:nvPr>
            <p:ph idx="2" type="title"/>
          </p:nvPr>
        </p:nvSpPr>
        <p:spPr>
          <a:xfrm>
            <a:off x="1177200" y="2122926"/>
            <a:ext cx="23364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TW"/>
              <a:t>01</a:t>
            </a:r>
            <a:endParaRPr/>
          </a:p>
        </p:txBody>
      </p:sp>
      <p:sp>
        <p:nvSpPr>
          <p:cNvPr id="227" name="Google Shape;227;p45"/>
          <p:cNvSpPr txBox="1"/>
          <p:nvPr>
            <p:ph idx="4" type="title"/>
          </p:nvPr>
        </p:nvSpPr>
        <p:spPr>
          <a:xfrm>
            <a:off x="3480000" y="2122926"/>
            <a:ext cx="23364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TW"/>
              <a:t>02</a:t>
            </a:r>
            <a:endParaRPr/>
          </a:p>
        </p:txBody>
      </p:sp>
      <p:sp>
        <p:nvSpPr>
          <p:cNvPr id="228" name="Google Shape;228;p45"/>
          <p:cNvSpPr txBox="1"/>
          <p:nvPr>
            <p:ph idx="7" type="title"/>
          </p:nvPr>
        </p:nvSpPr>
        <p:spPr>
          <a:xfrm>
            <a:off x="5630400" y="2122926"/>
            <a:ext cx="23364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TW"/>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3"/>
          <p:cNvSpPr txBox="1"/>
          <p:nvPr>
            <p:ph type="title"/>
          </p:nvPr>
        </p:nvSpPr>
        <p:spPr>
          <a:xfrm>
            <a:off x="720000" y="4536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400"/>
              <a:buNone/>
            </a:pPr>
            <a:r>
              <a:rPr lang="zh-TW" sz="2000"/>
              <a:t>紓壓建議-</a:t>
            </a:r>
            <a:r>
              <a:rPr lang="zh-TW" sz="2000"/>
              <a:t>身心地圖</a:t>
            </a:r>
            <a:endParaRPr sz="2600"/>
          </a:p>
        </p:txBody>
      </p:sp>
      <p:pic>
        <p:nvPicPr>
          <p:cNvPr id="409" name="Google Shape;409;p63"/>
          <p:cNvPicPr preferRelativeResize="0"/>
          <p:nvPr/>
        </p:nvPicPr>
        <p:blipFill>
          <a:blip r:embed="rId3">
            <a:alphaModFix/>
          </a:blip>
          <a:stretch>
            <a:fillRect/>
          </a:stretch>
        </p:blipFill>
        <p:spPr>
          <a:xfrm>
            <a:off x="3160225" y="971427"/>
            <a:ext cx="2823550" cy="41128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4"/>
          <p:cNvSpPr txBox="1"/>
          <p:nvPr>
            <p:ph type="title"/>
          </p:nvPr>
        </p:nvSpPr>
        <p:spPr>
          <a:xfrm>
            <a:off x="2052000" y="1918350"/>
            <a:ext cx="5032500" cy="161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6000"/>
              <a:t>四</a:t>
            </a:r>
            <a:r>
              <a:rPr lang="zh-TW" sz="6000"/>
              <a:t>、</a:t>
            </a:r>
            <a:r>
              <a:rPr lang="zh-TW" sz="6000"/>
              <a:t>核心技術</a:t>
            </a:r>
            <a:endParaRPr sz="6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719988" y="3764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700"/>
              </a:spcBef>
              <a:spcAft>
                <a:spcPts val="800"/>
              </a:spcAft>
              <a:buNone/>
            </a:pPr>
            <a:r>
              <a:rPr lang="zh-TW" sz="2600"/>
              <a:t>核心技術介紹-LUIS</a:t>
            </a:r>
            <a:endParaRPr sz="2600"/>
          </a:p>
        </p:txBody>
      </p:sp>
      <p:pic>
        <p:nvPicPr>
          <p:cNvPr id="420" name="Google Shape;420;p65"/>
          <p:cNvPicPr preferRelativeResize="0"/>
          <p:nvPr/>
        </p:nvPicPr>
        <p:blipFill>
          <a:blip r:embed="rId3">
            <a:alphaModFix/>
          </a:blip>
          <a:stretch>
            <a:fillRect/>
          </a:stretch>
        </p:blipFill>
        <p:spPr>
          <a:xfrm>
            <a:off x="876599" y="1025325"/>
            <a:ext cx="7479950" cy="3568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719988" y="3764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700"/>
              </a:spcBef>
              <a:spcAft>
                <a:spcPts val="800"/>
              </a:spcAft>
              <a:buNone/>
            </a:pPr>
            <a:r>
              <a:rPr lang="zh-TW" sz="2600"/>
              <a:t>核心技術介紹-LUIS</a:t>
            </a:r>
            <a:endParaRPr sz="2600"/>
          </a:p>
        </p:txBody>
      </p:sp>
      <p:pic>
        <p:nvPicPr>
          <p:cNvPr id="426" name="Google Shape;426;p66"/>
          <p:cNvPicPr preferRelativeResize="0"/>
          <p:nvPr/>
        </p:nvPicPr>
        <p:blipFill rotWithShape="1">
          <a:blip r:embed="rId3">
            <a:alphaModFix/>
          </a:blip>
          <a:srcRect b="4394" l="0" r="0" t="9280"/>
          <a:stretch/>
        </p:blipFill>
        <p:spPr>
          <a:xfrm>
            <a:off x="1233175" y="1229375"/>
            <a:ext cx="6914798" cy="3357574"/>
          </a:xfrm>
          <a:prstGeom prst="rect">
            <a:avLst/>
          </a:prstGeom>
          <a:noFill/>
          <a:ln>
            <a:noFill/>
          </a:ln>
        </p:spPr>
      </p:pic>
      <p:sp>
        <p:nvSpPr>
          <p:cNvPr id="427" name="Google Shape;427;p66"/>
          <p:cNvSpPr/>
          <p:nvPr/>
        </p:nvSpPr>
        <p:spPr>
          <a:xfrm>
            <a:off x="4519425" y="2213425"/>
            <a:ext cx="252000" cy="186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6"/>
          <p:cNvSpPr/>
          <p:nvPr/>
        </p:nvSpPr>
        <p:spPr>
          <a:xfrm>
            <a:off x="2462025" y="2175500"/>
            <a:ext cx="833400" cy="196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6"/>
          <p:cNvSpPr txBox="1"/>
          <p:nvPr/>
        </p:nvSpPr>
        <p:spPr>
          <a:xfrm>
            <a:off x="2387475" y="4080625"/>
            <a:ext cx="9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dk1"/>
                </a:solidFill>
                <a:latin typeface="Oxygen"/>
                <a:ea typeface="Oxygen"/>
                <a:cs typeface="Oxygen"/>
                <a:sym typeface="Oxygen"/>
              </a:rPr>
              <a:t>表達意圖</a:t>
            </a:r>
            <a:endParaRPr b="1">
              <a:solidFill>
                <a:schemeClr val="dk1"/>
              </a:solidFill>
              <a:latin typeface="Oxygen"/>
              <a:ea typeface="Oxygen"/>
              <a:cs typeface="Oxygen"/>
              <a:sym typeface="Oxygen"/>
            </a:endParaRPr>
          </a:p>
        </p:txBody>
      </p:sp>
      <p:sp>
        <p:nvSpPr>
          <p:cNvPr id="430" name="Google Shape;430;p66"/>
          <p:cNvSpPr txBox="1"/>
          <p:nvPr/>
        </p:nvSpPr>
        <p:spPr>
          <a:xfrm>
            <a:off x="4194675" y="1813225"/>
            <a:ext cx="9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dk1"/>
                </a:solidFill>
                <a:latin typeface="Oxygen"/>
                <a:ea typeface="Oxygen"/>
                <a:cs typeface="Oxygen"/>
                <a:sym typeface="Oxygen"/>
              </a:rPr>
              <a:t>訓練筆數</a:t>
            </a:r>
            <a:endParaRPr b="1">
              <a:solidFill>
                <a:schemeClr val="dk1"/>
              </a:solidFill>
              <a:latin typeface="Oxygen"/>
              <a:ea typeface="Oxygen"/>
              <a:cs typeface="Oxygen"/>
              <a:sym typeface="Oxyge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719988" y="3764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700"/>
              </a:spcBef>
              <a:spcAft>
                <a:spcPts val="800"/>
              </a:spcAft>
              <a:buNone/>
            </a:pPr>
            <a:r>
              <a:rPr lang="zh-TW" sz="2600"/>
              <a:t>核心技術介紹-LUIS</a:t>
            </a:r>
            <a:endParaRPr sz="2600"/>
          </a:p>
        </p:txBody>
      </p:sp>
      <p:pic>
        <p:nvPicPr>
          <p:cNvPr id="436" name="Google Shape;436;p67"/>
          <p:cNvPicPr preferRelativeResize="0"/>
          <p:nvPr/>
        </p:nvPicPr>
        <p:blipFill rotWithShape="1">
          <a:blip r:embed="rId3">
            <a:alphaModFix/>
          </a:blip>
          <a:srcRect b="5199" l="426" r="416" t="9701"/>
          <a:stretch/>
        </p:blipFill>
        <p:spPr>
          <a:xfrm>
            <a:off x="1086375" y="1064150"/>
            <a:ext cx="6856574" cy="3270124"/>
          </a:xfrm>
          <a:prstGeom prst="rect">
            <a:avLst/>
          </a:prstGeom>
          <a:noFill/>
          <a:ln>
            <a:noFill/>
          </a:ln>
        </p:spPr>
      </p:pic>
      <p:sp>
        <p:nvSpPr>
          <p:cNvPr id="437" name="Google Shape;437;p67"/>
          <p:cNvSpPr/>
          <p:nvPr/>
        </p:nvSpPr>
        <p:spPr>
          <a:xfrm>
            <a:off x="5997050" y="1784700"/>
            <a:ext cx="243900" cy="2483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7"/>
          <p:cNvSpPr txBox="1"/>
          <p:nvPr/>
        </p:nvSpPr>
        <p:spPr>
          <a:xfrm>
            <a:off x="5693450" y="4334275"/>
            <a:ext cx="9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dk1"/>
                </a:solidFill>
                <a:latin typeface="Oxygen"/>
                <a:ea typeface="Oxygen"/>
                <a:cs typeface="Oxygen"/>
                <a:sym typeface="Oxygen"/>
              </a:rPr>
              <a:t>判斷分數</a:t>
            </a:r>
            <a:endParaRPr b="1">
              <a:solidFill>
                <a:schemeClr val="dk1"/>
              </a:solidFill>
              <a:latin typeface="Oxygen"/>
              <a:ea typeface="Oxygen"/>
              <a:cs typeface="Oxygen"/>
              <a:sym typeface="Oxyge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2052000" y="1918350"/>
            <a:ext cx="5381400" cy="161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6000"/>
              <a:t>五</a:t>
            </a:r>
            <a:r>
              <a:rPr lang="zh-TW" sz="6000"/>
              <a:t>、</a:t>
            </a:r>
            <a:r>
              <a:rPr lang="zh-TW" sz="6000"/>
              <a:t>商業分析</a:t>
            </a:r>
            <a:endParaRPr sz="6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zh-TW">
                <a:latin typeface="Microsoft JhengHei"/>
                <a:ea typeface="Microsoft JhengHei"/>
                <a:cs typeface="Microsoft JhengHei"/>
                <a:sym typeface="Microsoft JhengHei"/>
              </a:rPr>
              <a:t>商業</a:t>
            </a:r>
            <a:r>
              <a:rPr lang="zh-TW">
                <a:latin typeface="Microsoft JhengHei"/>
                <a:ea typeface="Microsoft JhengHei"/>
                <a:cs typeface="Microsoft JhengHei"/>
                <a:sym typeface="Microsoft JhengHei"/>
              </a:rPr>
              <a:t>分析-</a:t>
            </a:r>
            <a:r>
              <a:rPr lang="zh-TW">
                <a:latin typeface="Microsoft JhengHei"/>
                <a:ea typeface="Microsoft JhengHei"/>
                <a:cs typeface="Microsoft JhengHei"/>
                <a:sym typeface="Microsoft JhengHei"/>
              </a:rPr>
              <a:t>競爭對手</a:t>
            </a:r>
            <a:endParaRPr>
              <a:latin typeface="Microsoft JhengHei"/>
              <a:ea typeface="Microsoft JhengHei"/>
              <a:cs typeface="Microsoft JhengHei"/>
              <a:sym typeface="Microsoft JhengHei"/>
            </a:endParaRPr>
          </a:p>
        </p:txBody>
      </p:sp>
      <p:pic>
        <p:nvPicPr>
          <p:cNvPr id="449" name="Google Shape;449;p69"/>
          <p:cNvPicPr preferRelativeResize="0"/>
          <p:nvPr/>
        </p:nvPicPr>
        <p:blipFill>
          <a:blip r:embed="rId3">
            <a:alphaModFix/>
          </a:blip>
          <a:stretch>
            <a:fillRect/>
          </a:stretch>
        </p:blipFill>
        <p:spPr>
          <a:xfrm>
            <a:off x="520200" y="1967675"/>
            <a:ext cx="1294275" cy="1294275"/>
          </a:xfrm>
          <a:prstGeom prst="rect">
            <a:avLst/>
          </a:prstGeom>
          <a:noFill/>
          <a:ln>
            <a:noFill/>
          </a:ln>
        </p:spPr>
      </p:pic>
      <p:sp>
        <p:nvSpPr>
          <p:cNvPr id="450" name="Google Shape;450;p69"/>
          <p:cNvSpPr txBox="1"/>
          <p:nvPr/>
        </p:nvSpPr>
        <p:spPr>
          <a:xfrm>
            <a:off x="1739925" y="2130075"/>
            <a:ext cx="1714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icrosoft JhengHei"/>
              <a:buChar char="●"/>
            </a:pPr>
            <a:r>
              <a:rPr b="1" lang="zh-TW">
                <a:latin typeface="Microsoft JhengHei"/>
                <a:ea typeface="Microsoft JhengHei"/>
                <a:cs typeface="Microsoft JhengHei"/>
                <a:sym typeface="Microsoft JhengHei"/>
              </a:rPr>
              <a:t>多樣化的建議</a:t>
            </a:r>
            <a:endParaRPr b="1">
              <a:latin typeface="Microsoft JhengHei"/>
              <a:ea typeface="Microsoft JhengHei"/>
              <a:cs typeface="Microsoft JhengHei"/>
              <a:sym typeface="Microsoft JhengHei"/>
            </a:endParaRPr>
          </a:p>
        </p:txBody>
      </p:sp>
      <p:sp>
        <p:nvSpPr>
          <p:cNvPr id="451" name="Google Shape;451;p69"/>
          <p:cNvSpPr txBox="1"/>
          <p:nvPr/>
        </p:nvSpPr>
        <p:spPr>
          <a:xfrm>
            <a:off x="1739925" y="2794550"/>
            <a:ext cx="2572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icrosoft JhengHei"/>
              <a:buChar char="●"/>
            </a:pPr>
            <a:r>
              <a:rPr b="1" lang="zh-TW">
                <a:latin typeface="Microsoft JhengHei"/>
                <a:ea typeface="Microsoft JhengHei"/>
                <a:cs typeface="Microsoft JhengHei"/>
                <a:sym typeface="Microsoft JhengHei"/>
              </a:rPr>
              <a:t>除了文字還有臉部</a:t>
            </a:r>
            <a:endParaRPr b="1">
              <a:latin typeface="Microsoft JhengHei"/>
              <a:ea typeface="Microsoft JhengHei"/>
              <a:cs typeface="Microsoft JhengHei"/>
              <a:sym typeface="Microsoft JhengHei"/>
            </a:endParaRPr>
          </a:p>
          <a:p>
            <a:pPr indent="0" lvl="0" marL="457200" rtl="0" algn="l">
              <a:spcBef>
                <a:spcPts val="0"/>
              </a:spcBef>
              <a:spcAft>
                <a:spcPts val="0"/>
              </a:spcAft>
              <a:buNone/>
            </a:pPr>
            <a:r>
              <a:rPr b="1" lang="zh-TW">
                <a:latin typeface="Microsoft JhengHei"/>
                <a:ea typeface="Microsoft JhengHei"/>
                <a:cs typeface="Microsoft JhengHei"/>
                <a:sym typeface="Microsoft JhengHei"/>
              </a:rPr>
              <a:t>辨識來判斷情緒</a:t>
            </a:r>
            <a:endParaRPr b="1">
              <a:latin typeface="Microsoft JhengHei"/>
              <a:ea typeface="Microsoft JhengHei"/>
              <a:cs typeface="Microsoft JhengHei"/>
              <a:sym typeface="Microsoft JhengHei"/>
            </a:endParaRPr>
          </a:p>
        </p:txBody>
      </p:sp>
      <p:grpSp>
        <p:nvGrpSpPr>
          <p:cNvPr id="452" name="Google Shape;452;p69"/>
          <p:cNvGrpSpPr/>
          <p:nvPr/>
        </p:nvGrpSpPr>
        <p:grpSpPr>
          <a:xfrm>
            <a:off x="5578676" y="1330888"/>
            <a:ext cx="1117200" cy="1463650"/>
            <a:chOff x="5578676" y="1291900"/>
            <a:chExt cx="1117200" cy="1463650"/>
          </a:xfrm>
        </p:grpSpPr>
        <p:pic>
          <p:nvPicPr>
            <p:cNvPr id="453" name="Google Shape;453;p69"/>
            <p:cNvPicPr preferRelativeResize="0"/>
            <p:nvPr/>
          </p:nvPicPr>
          <p:blipFill>
            <a:blip r:embed="rId4">
              <a:alphaModFix/>
            </a:blip>
            <a:stretch>
              <a:fillRect/>
            </a:stretch>
          </p:blipFill>
          <p:spPr>
            <a:xfrm>
              <a:off x="5646025" y="1291900"/>
              <a:ext cx="982501" cy="1032575"/>
            </a:xfrm>
            <a:prstGeom prst="rect">
              <a:avLst/>
            </a:prstGeom>
            <a:noFill/>
            <a:ln>
              <a:noFill/>
            </a:ln>
          </p:spPr>
        </p:pic>
        <p:sp>
          <p:nvSpPr>
            <p:cNvPr id="454" name="Google Shape;454;p69"/>
            <p:cNvSpPr txBox="1"/>
            <p:nvPr/>
          </p:nvSpPr>
          <p:spPr>
            <a:xfrm>
              <a:off x="5578676" y="2293850"/>
              <a:ext cx="1117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latin typeface="Microsoft JhengHei"/>
                  <a:ea typeface="Microsoft JhengHei"/>
                  <a:cs typeface="Microsoft JhengHei"/>
                  <a:sym typeface="Microsoft JhengHei"/>
                </a:rPr>
                <a:t>Youper</a:t>
              </a:r>
              <a:endParaRPr b="1" sz="1800">
                <a:latin typeface="Microsoft JhengHei"/>
                <a:ea typeface="Microsoft JhengHei"/>
                <a:cs typeface="Microsoft JhengHei"/>
                <a:sym typeface="Microsoft JhengHei"/>
              </a:endParaRPr>
            </a:p>
          </p:txBody>
        </p:sp>
      </p:grpSp>
      <p:grpSp>
        <p:nvGrpSpPr>
          <p:cNvPr id="455" name="Google Shape;455;p69"/>
          <p:cNvGrpSpPr/>
          <p:nvPr/>
        </p:nvGrpSpPr>
        <p:grpSpPr>
          <a:xfrm>
            <a:off x="5510126" y="3107703"/>
            <a:ext cx="1254300" cy="1494272"/>
            <a:chOff x="5510126" y="3107703"/>
            <a:chExt cx="1254300" cy="1494272"/>
          </a:xfrm>
        </p:grpSpPr>
        <p:pic>
          <p:nvPicPr>
            <p:cNvPr id="456" name="Google Shape;456;p69"/>
            <p:cNvPicPr preferRelativeResize="0"/>
            <p:nvPr/>
          </p:nvPicPr>
          <p:blipFill>
            <a:blip r:embed="rId5">
              <a:alphaModFix/>
            </a:blip>
            <a:stretch>
              <a:fillRect/>
            </a:stretch>
          </p:blipFill>
          <p:spPr>
            <a:xfrm>
              <a:off x="5646027" y="3107703"/>
              <a:ext cx="982500" cy="1032573"/>
            </a:xfrm>
            <a:prstGeom prst="rect">
              <a:avLst/>
            </a:prstGeom>
            <a:noFill/>
            <a:ln>
              <a:noFill/>
            </a:ln>
          </p:spPr>
        </p:pic>
        <p:sp>
          <p:nvSpPr>
            <p:cNvPr id="457" name="Google Shape;457;p69"/>
            <p:cNvSpPr txBox="1"/>
            <p:nvPr/>
          </p:nvSpPr>
          <p:spPr>
            <a:xfrm>
              <a:off x="5510126" y="4140275"/>
              <a:ext cx="1254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latin typeface="Microsoft JhengHei"/>
                  <a:ea typeface="Microsoft JhengHei"/>
                  <a:cs typeface="Microsoft JhengHei"/>
                  <a:sym typeface="Microsoft JhengHei"/>
                </a:rPr>
                <a:t>Woebot</a:t>
              </a:r>
              <a:endParaRPr b="1" sz="1800">
                <a:latin typeface="Microsoft JhengHei"/>
                <a:ea typeface="Microsoft JhengHei"/>
                <a:cs typeface="Microsoft JhengHei"/>
                <a:sym typeface="Microsoft JhengHei"/>
              </a:endParaRPr>
            </a:p>
          </p:txBody>
        </p:sp>
      </p:grpSp>
      <p:sp>
        <p:nvSpPr>
          <p:cNvPr id="458" name="Google Shape;458;p69"/>
          <p:cNvSpPr txBox="1"/>
          <p:nvPr/>
        </p:nvSpPr>
        <p:spPr>
          <a:xfrm>
            <a:off x="6939950" y="2342900"/>
            <a:ext cx="1954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icrosoft JhengHei"/>
              <a:buChar char="●"/>
            </a:pPr>
            <a:r>
              <a:rPr b="1" lang="zh-TW">
                <a:latin typeface="Microsoft JhengHei"/>
                <a:ea typeface="Microsoft JhengHei"/>
                <a:cs typeface="Microsoft JhengHei"/>
                <a:sym typeface="Microsoft JhengHei"/>
              </a:rPr>
              <a:t>都以純文字判斷</a:t>
            </a:r>
            <a:endParaRPr b="1">
              <a:latin typeface="Microsoft JhengHei"/>
              <a:ea typeface="Microsoft JhengHei"/>
              <a:cs typeface="Microsoft JhengHei"/>
              <a:sym typeface="Microsoft JhengHei"/>
            </a:endParaRPr>
          </a:p>
        </p:txBody>
      </p:sp>
      <p:sp>
        <p:nvSpPr>
          <p:cNvPr id="459" name="Google Shape;459;p69"/>
          <p:cNvSpPr txBox="1"/>
          <p:nvPr/>
        </p:nvSpPr>
        <p:spPr>
          <a:xfrm>
            <a:off x="6971600" y="2902250"/>
            <a:ext cx="1954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icrosoft JhengHei"/>
              <a:buChar char="●"/>
            </a:pPr>
            <a:r>
              <a:rPr b="1" lang="zh-TW">
                <a:latin typeface="Microsoft JhengHei"/>
                <a:ea typeface="Microsoft JhengHei"/>
                <a:cs typeface="Microsoft JhengHei"/>
                <a:sym typeface="Microsoft JhengHei"/>
              </a:rPr>
              <a:t>紓壓方式單一</a:t>
            </a:r>
            <a:endParaRPr b="1">
              <a:latin typeface="Microsoft JhengHei"/>
              <a:ea typeface="Microsoft JhengHei"/>
              <a:cs typeface="Microsoft JhengHei"/>
              <a:sym typeface="Microsoft JhengHei"/>
            </a:endParaRPr>
          </a:p>
        </p:txBody>
      </p:sp>
      <p:sp>
        <p:nvSpPr>
          <p:cNvPr id="460" name="Google Shape;460;p69"/>
          <p:cNvSpPr txBox="1"/>
          <p:nvPr/>
        </p:nvSpPr>
        <p:spPr>
          <a:xfrm>
            <a:off x="608739" y="3410150"/>
            <a:ext cx="1117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latin typeface="Microsoft JhengHei"/>
                <a:ea typeface="Microsoft JhengHei"/>
                <a:cs typeface="Microsoft JhengHei"/>
                <a:sym typeface="Microsoft JhengHei"/>
              </a:rPr>
              <a:t>I Care</a:t>
            </a:r>
            <a:endParaRPr b="1" sz="1800">
              <a:latin typeface="Microsoft JhengHei"/>
              <a:ea typeface="Microsoft JhengHei"/>
              <a:cs typeface="Microsoft JhengHei"/>
              <a:sym typeface="Microsoft JhengHei"/>
            </a:endParaRPr>
          </a:p>
        </p:txBody>
      </p:sp>
      <p:sp>
        <p:nvSpPr>
          <p:cNvPr id="461" name="Google Shape;461;p69"/>
          <p:cNvSpPr txBox="1"/>
          <p:nvPr/>
        </p:nvSpPr>
        <p:spPr>
          <a:xfrm>
            <a:off x="4053150" y="2210100"/>
            <a:ext cx="10377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500">
                <a:solidFill>
                  <a:schemeClr val="accent4"/>
                </a:solidFill>
                <a:latin typeface="Microsoft JhengHei"/>
                <a:ea typeface="Microsoft JhengHei"/>
                <a:cs typeface="Microsoft JhengHei"/>
                <a:sym typeface="Microsoft JhengHei"/>
              </a:rPr>
              <a:t>VS</a:t>
            </a:r>
            <a:endParaRPr b="1" sz="3500">
              <a:solidFill>
                <a:schemeClr val="accent4"/>
              </a:solidFill>
              <a:latin typeface="Microsoft JhengHei"/>
              <a:ea typeface="Microsoft JhengHei"/>
              <a:cs typeface="Microsoft JhengHei"/>
              <a:sym typeface="Microsoft JhengHe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zh-TW">
                <a:latin typeface="Microsoft JhengHei"/>
                <a:ea typeface="Microsoft JhengHei"/>
                <a:cs typeface="Microsoft JhengHei"/>
                <a:sym typeface="Microsoft JhengHei"/>
              </a:rPr>
              <a:t>SWOT分析</a:t>
            </a:r>
            <a:endParaRPr>
              <a:latin typeface="Microsoft JhengHei"/>
              <a:ea typeface="Microsoft JhengHei"/>
              <a:cs typeface="Microsoft JhengHei"/>
              <a:sym typeface="Microsoft JhengHei"/>
            </a:endParaRPr>
          </a:p>
        </p:txBody>
      </p:sp>
      <p:grpSp>
        <p:nvGrpSpPr>
          <p:cNvPr id="467" name="Google Shape;467;p70"/>
          <p:cNvGrpSpPr/>
          <p:nvPr/>
        </p:nvGrpSpPr>
        <p:grpSpPr>
          <a:xfrm>
            <a:off x="319000" y="923075"/>
            <a:ext cx="3511113" cy="1012700"/>
            <a:chOff x="319000" y="923075"/>
            <a:chExt cx="3511113" cy="1012700"/>
          </a:xfrm>
        </p:grpSpPr>
        <p:sp>
          <p:nvSpPr>
            <p:cNvPr id="468" name="Google Shape;468;p70"/>
            <p:cNvSpPr txBox="1"/>
            <p:nvPr/>
          </p:nvSpPr>
          <p:spPr>
            <a:xfrm>
              <a:off x="457200" y="923075"/>
              <a:ext cx="1956600" cy="33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zh-TW" sz="1800">
                  <a:solidFill>
                    <a:schemeClr val="accent1"/>
                  </a:solidFill>
                  <a:latin typeface="Fira Sans Extra Condensed"/>
                  <a:ea typeface="Fira Sans Extra Condensed"/>
                  <a:cs typeface="Fira Sans Extra Condensed"/>
                  <a:sym typeface="Fira Sans Extra Condensed"/>
                </a:rPr>
                <a:t>優勢</a:t>
              </a:r>
              <a:endParaRPr b="1" i="0" sz="18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469" name="Google Shape;469;p70"/>
            <p:cNvSpPr txBox="1"/>
            <p:nvPr/>
          </p:nvSpPr>
          <p:spPr>
            <a:xfrm>
              <a:off x="319000" y="1340875"/>
              <a:ext cx="2889900" cy="4830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1"/>
                </a:buClr>
                <a:buSzPts val="1000"/>
                <a:buFont typeface="Microsoft JhengHei"/>
                <a:buChar char="●"/>
              </a:pPr>
              <a:r>
                <a:rPr lang="zh-TW" sz="1000">
                  <a:solidFill>
                    <a:schemeClr val="dk1"/>
                  </a:solidFill>
                  <a:latin typeface="Microsoft JhengHei"/>
                  <a:ea typeface="Microsoft JhengHei"/>
                  <a:cs typeface="Microsoft JhengHei"/>
                  <a:sym typeface="Microsoft JhengHei"/>
                </a:rPr>
                <a:t>軟體功能多樣、綜合性高</a:t>
              </a:r>
              <a:endParaRPr sz="1000">
                <a:solidFill>
                  <a:schemeClr val="dk1"/>
                </a:solidFill>
                <a:latin typeface="Microsoft JhengHei"/>
                <a:ea typeface="Microsoft JhengHei"/>
                <a:cs typeface="Microsoft JhengHei"/>
                <a:sym typeface="Microsoft JhengHei"/>
              </a:endParaRPr>
            </a:p>
            <a:p>
              <a:pPr indent="-292100" lvl="0" marL="457200" rtl="0" algn="l">
                <a:lnSpc>
                  <a:spcPct val="150000"/>
                </a:lnSpc>
                <a:spcBef>
                  <a:spcPts val="0"/>
                </a:spcBef>
                <a:spcAft>
                  <a:spcPts val="0"/>
                </a:spcAft>
                <a:buClr>
                  <a:schemeClr val="dk1"/>
                </a:buClr>
                <a:buSzPts val="1000"/>
                <a:buFont typeface="Microsoft JhengHei"/>
                <a:buChar char="●"/>
              </a:pPr>
              <a:r>
                <a:rPr lang="zh-TW" sz="1000">
                  <a:solidFill>
                    <a:schemeClr val="dk1"/>
                  </a:solidFill>
                  <a:latin typeface="Microsoft JhengHei"/>
                  <a:ea typeface="Microsoft JhengHei"/>
                  <a:cs typeface="Microsoft JhengHei"/>
                  <a:sym typeface="Microsoft JhengHei"/>
                </a:rPr>
                <a:t>功能與時俱進(人臉辨識系統)</a:t>
              </a:r>
              <a:endParaRPr sz="1000">
                <a:solidFill>
                  <a:schemeClr val="dk1"/>
                </a:solidFill>
                <a:latin typeface="Microsoft JhengHei"/>
                <a:ea typeface="Microsoft JhengHei"/>
                <a:cs typeface="Microsoft JhengHei"/>
                <a:sym typeface="Microsoft JhengHei"/>
              </a:endParaRPr>
            </a:p>
            <a:p>
              <a:pPr indent="-292100" lvl="0" marL="457200" rtl="0" algn="l">
                <a:lnSpc>
                  <a:spcPct val="150000"/>
                </a:lnSpc>
                <a:spcBef>
                  <a:spcPts val="0"/>
                </a:spcBef>
                <a:spcAft>
                  <a:spcPts val="0"/>
                </a:spcAft>
                <a:buClr>
                  <a:schemeClr val="dk1"/>
                </a:buClr>
                <a:buSzPts val="1000"/>
                <a:buFont typeface="Microsoft JhengHei"/>
                <a:buChar char="●"/>
              </a:pPr>
              <a:r>
                <a:rPr lang="zh-TW" sz="1000">
                  <a:solidFill>
                    <a:schemeClr val="dk1"/>
                  </a:solidFill>
                  <a:latin typeface="Microsoft JhengHei"/>
                  <a:ea typeface="Microsoft JhengHei"/>
                  <a:cs typeface="Microsoft JhengHei"/>
                  <a:sym typeface="Microsoft JhengHei"/>
                </a:rPr>
                <a:t>聊天及心情紀錄在就醫時具參考性</a:t>
              </a:r>
              <a:endParaRPr sz="1000">
                <a:solidFill>
                  <a:schemeClr val="dk1"/>
                </a:solidFill>
                <a:latin typeface="Microsoft JhengHei"/>
                <a:ea typeface="Microsoft JhengHei"/>
                <a:cs typeface="Microsoft JhengHei"/>
                <a:sym typeface="Microsoft JhengHei"/>
              </a:endParaRPr>
            </a:p>
            <a:p>
              <a:pPr indent="-292100" lvl="0" marL="457200" rtl="0" algn="l">
                <a:lnSpc>
                  <a:spcPct val="150000"/>
                </a:lnSpc>
                <a:spcBef>
                  <a:spcPts val="0"/>
                </a:spcBef>
                <a:spcAft>
                  <a:spcPts val="0"/>
                </a:spcAft>
                <a:buClr>
                  <a:schemeClr val="dk1"/>
                </a:buClr>
                <a:buSzPts val="1000"/>
                <a:buFont typeface="Microsoft JhengHei"/>
                <a:buChar char="●"/>
              </a:pPr>
              <a:r>
                <a:rPr lang="zh-TW" sz="1000">
                  <a:solidFill>
                    <a:schemeClr val="dk1"/>
                  </a:solidFill>
                  <a:latin typeface="Microsoft JhengHei"/>
                  <a:ea typeface="Microsoft JhengHei"/>
                  <a:cs typeface="Microsoft JhengHei"/>
                  <a:sym typeface="Microsoft JhengHei"/>
                </a:rPr>
                <a:t>無時間及地點限制</a:t>
              </a:r>
              <a:endParaRPr sz="1200">
                <a:solidFill>
                  <a:schemeClr val="dk1"/>
                </a:solidFill>
                <a:latin typeface="Microsoft JhengHei"/>
                <a:ea typeface="Microsoft JhengHei"/>
                <a:cs typeface="Microsoft JhengHei"/>
                <a:sym typeface="Microsoft JhengHei"/>
              </a:endParaRPr>
            </a:p>
          </p:txBody>
        </p:sp>
        <p:sp>
          <p:nvSpPr>
            <p:cNvPr id="470" name="Google Shape;470;p70"/>
            <p:cNvSpPr/>
            <p:nvPr/>
          </p:nvSpPr>
          <p:spPr>
            <a:xfrm>
              <a:off x="3123313" y="1228975"/>
              <a:ext cx="706800" cy="706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zh-TW" sz="3800">
                  <a:solidFill>
                    <a:schemeClr val="lt1"/>
                  </a:solidFill>
                  <a:latin typeface="Fira Sans Extra Condensed"/>
                  <a:ea typeface="Fira Sans Extra Condensed"/>
                  <a:cs typeface="Fira Sans Extra Condensed"/>
                  <a:sym typeface="Fira Sans Extra Condensed"/>
                </a:rPr>
                <a:t>S</a:t>
              </a:r>
              <a:endParaRPr b="1" i="0" sz="38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471" name="Google Shape;471;p70"/>
          <p:cNvGrpSpPr/>
          <p:nvPr/>
        </p:nvGrpSpPr>
        <p:grpSpPr>
          <a:xfrm>
            <a:off x="5343150" y="903550"/>
            <a:ext cx="3343650" cy="1012700"/>
            <a:chOff x="5343150" y="923075"/>
            <a:chExt cx="3343650" cy="1012700"/>
          </a:xfrm>
        </p:grpSpPr>
        <p:sp>
          <p:nvSpPr>
            <p:cNvPr id="472" name="Google Shape;472;p70"/>
            <p:cNvSpPr txBox="1"/>
            <p:nvPr/>
          </p:nvSpPr>
          <p:spPr>
            <a:xfrm>
              <a:off x="6730200" y="923075"/>
              <a:ext cx="1956600" cy="331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zh-TW" sz="1800">
                  <a:solidFill>
                    <a:schemeClr val="accent2"/>
                  </a:solidFill>
                  <a:latin typeface="Fira Sans Extra Condensed"/>
                  <a:ea typeface="Fira Sans Extra Condensed"/>
                  <a:cs typeface="Fira Sans Extra Condensed"/>
                  <a:sym typeface="Fira Sans Extra Condensed"/>
                </a:rPr>
                <a:t>弱勢</a:t>
              </a:r>
              <a:endParaRPr b="1" i="0" sz="18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473" name="Google Shape;473;p70"/>
            <p:cNvSpPr txBox="1"/>
            <p:nvPr/>
          </p:nvSpPr>
          <p:spPr>
            <a:xfrm>
              <a:off x="6118450" y="1340875"/>
              <a:ext cx="2568300" cy="4830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1"/>
                </a:buClr>
                <a:buSzPts val="1000"/>
                <a:buFont typeface="Microsoft JhengHei"/>
                <a:buChar char="●"/>
              </a:pPr>
              <a:r>
                <a:rPr lang="zh-TW" sz="1000">
                  <a:solidFill>
                    <a:schemeClr val="dk1"/>
                  </a:solidFill>
                  <a:latin typeface="Microsoft JhengHei"/>
                  <a:ea typeface="Microsoft JhengHei"/>
                  <a:cs typeface="Microsoft JhengHei"/>
                  <a:sym typeface="Microsoft JhengHei"/>
                </a:rPr>
                <a:t>無法準確給予使用者建議</a:t>
              </a:r>
              <a:endParaRPr sz="1000">
                <a:solidFill>
                  <a:schemeClr val="dk1"/>
                </a:solidFill>
                <a:latin typeface="Microsoft JhengHei"/>
                <a:ea typeface="Microsoft JhengHei"/>
                <a:cs typeface="Microsoft JhengHei"/>
                <a:sym typeface="Microsoft JhengHei"/>
              </a:endParaRPr>
            </a:p>
            <a:p>
              <a:pPr indent="-292100" lvl="0" marL="457200" rtl="0" algn="l">
                <a:lnSpc>
                  <a:spcPct val="150000"/>
                </a:lnSpc>
                <a:spcBef>
                  <a:spcPts val="0"/>
                </a:spcBef>
                <a:spcAft>
                  <a:spcPts val="0"/>
                </a:spcAft>
                <a:buClr>
                  <a:schemeClr val="dk1"/>
                </a:buClr>
                <a:buSzPts val="1000"/>
                <a:buFont typeface="Microsoft JhengHei"/>
                <a:buChar char="●"/>
              </a:pPr>
              <a:r>
                <a:rPr lang="zh-TW" sz="1000">
                  <a:solidFill>
                    <a:schemeClr val="dk1"/>
                  </a:solidFill>
                  <a:latin typeface="Microsoft JhengHei"/>
                  <a:ea typeface="Microsoft JhengHei"/>
                  <a:cs typeface="Microsoft JhengHei"/>
                  <a:sym typeface="Microsoft JhengHei"/>
                </a:rPr>
                <a:t>版本須隨時更新</a:t>
              </a:r>
              <a:endParaRPr sz="1000">
                <a:solidFill>
                  <a:schemeClr val="dk1"/>
                </a:solidFill>
                <a:latin typeface="Microsoft JhengHei"/>
                <a:ea typeface="Microsoft JhengHei"/>
                <a:cs typeface="Microsoft JhengHei"/>
                <a:sym typeface="Microsoft JhengHei"/>
              </a:endParaRPr>
            </a:p>
            <a:p>
              <a:pPr indent="-292100" lvl="0" marL="457200" rtl="0" algn="l">
                <a:lnSpc>
                  <a:spcPct val="150000"/>
                </a:lnSpc>
                <a:spcBef>
                  <a:spcPts val="0"/>
                </a:spcBef>
                <a:spcAft>
                  <a:spcPts val="0"/>
                </a:spcAft>
                <a:buClr>
                  <a:schemeClr val="dk1"/>
                </a:buClr>
                <a:buSzPts val="1000"/>
                <a:buFont typeface="Microsoft JhengHei"/>
                <a:buChar char="●"/>
              </a:pPr>
              <a:r>
                <a:rPr lang="zh-TW" sz="1000">
                  <a:solidFill>
                    <a:schemeClr val="dk1"/>
                  </a:solidFill>
                  <a:latin typeface="Microsoft JhengHei"/>
                  <a:ea typeface="Microsoft JhengHei"/>
                  <a:cs typeface="Microsoft JhengHei"/>
                  <a:sym typeface="Microsoft JhengHei"/>
                </a:rPr>
                <a:t>市場上已有相似產品</a:t>
              </a:r>
              <a:endParaRPr sz="1000">
                <a:solidFill>
                  <a:schemeClr val="dk1"/>
                </a:solidFill>
                <a:latin typeface="Microsoft JhengHei"/>
                <a:ea typeface="Microsoft JhengHei"/>
                <a:cs typeface="Microsoft JhengHei"/>
                <a:sym typeface="Microsoft JhengHei"/>
              </a:endParaRPr>
            </a:p>
            <a:p>
              <a:pPr indent="-292100" lvl="0" marL="457200" rtl="0" algn="l">
                <a:lnSpc>
                  <a:spcPct val="150000"/>
                </a:lnSpc>
                <a:spcBef>
                  <a:spcPts val="0"/>
                </a:spcBef>
                <a:spcAft>
                  <a:spcPts val="0"/>
                </a:spcAft>
                <a:buClr>
                  <a:schemeClr val="dk1"/>
                </a:buClr>
                <a:buSzPts val="1000"/>
                <a:buFont typeface="Microsoft JhengHei"/>
                <a:buChar char="●"/>
              </a:pPr>
              <a:r>
                <a:rPr lang="zh-TW" sz="1000">
                  <a:solidFill>
                    <a:schemeClr val="dk1"/>
                  </a:solidFill>
                  <a:latin typeface="Microsoft JhengHei"/>
                  <a:ea typeface="Microsoft JhengHei"/>
                  <a:cs typeface="Microsoft JhengHei"/>
                  <a:sym typeface="Microsoft JhengHei"/>
                </a:rPr>
                <a:t>聊天機器人語意判斷技術尚未成熟</a:t>
              </a:r>
              <a:endParaRPr sz="1000">
                <a:solidFill>
                  <a:schemeClr val="dk1"/>
                </a:solidFill>
                <a:latin typeface="Microsoft JhengHei"/>
                <a:ea typeface="Microsoft JhengHei"/>
                <a:cs typeface="Microsoft JhengHei"/>
                <a:sym typeface="Microsoft JhengHei"/>
              </a:endParaRPr>
            </a:p>
            <a:p>
              <a:pPr indent="0" lvl="0" marL="0" marR="0" rtl="0" algn="r">
                <a:lnSpc>
                  <a:spcPct val="100000"/>
                </a:lnSpc>
                <a:spcBef>
                  <a:spcPts val="0"/>
                </a:spcBef>
                <a:spcAft>
                  <a:spcPts val="0"/>
                </a:spcAft>
                <a:buClr>
                  <a:srgbClr val="000000"/>
                </a:buClr>
                <a:buSzPts val="1400"/>
                <a:buFont typeface="Arial"/>
                <a:buNone/>
              </a:pPr>
              <a:r>
                <a:t/>
              </a:r>
              <a:endParaRPr sz="1000">
                <a:solidFill>
                  <a:schemeClr val="dk1"/>
                </a:solidFill>
                <a:latin typeface="Microsoft JhengHei"/>
                <a:ea typeface="Microsoft JhengHei"/>
                <a:cs typeface="Microsoft JhengHei"/>
                <a:sym typeface="Microsoft JhengHei"/>
              </a:endParaRPr>
            </a:p>
          </p:txBody>
        </p:sp>
        <p:sp>
          <p:nvSpPr>
            <p:cNvPr id="474" name="Google Shape;474;p70"/>
            <p:cNvSpPr/>
            <p:nvPr/>
          </p:nvSpPr>
          <p:spPr>
            <a:xfrm>
              <a:off x="5343150" y="1228975"/>
              <a:ext cx="706800" cy="706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zh-TW" sz="3800">
                  <a:solidFill>
                    <a:schemeClr val="lt1"/>
                  </a:solidFill>
                  <a:latin typeface="Fira Sans Extra Condensed"/>
                  <a:ea typeface="Fira Sans Extra Condensed"/>
                  <a:cs typeface="Fira Sans Extra Condensed"/>
                  <a:sym typeface="Fira Sans Extra Condensed"/>
                </a:rPr>
                <a:t>w</a:t>
              </a:r>
              <a:endParaRPr b="1" i="0" sz="38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475" name="Google Shape;475;p70"/>
          <p:cNvGrpSpPr/>
          <p:nvPr/>
        </p:nvGrpSpPr>
        <p:grpSpPr>
          <a:xfrm>
            <a:off x="279425" y="2921650"/>
            <a:ext cx="3550688" cy="977000"/>
            <a:chOff x="279425" y="2423913"/>
            <a:chExt cx="3550688" cy="977000"/>
          </a:xfrm>
        </p:grpSpPr>
        <p:sp>
          <p:nvSpPr>
            <p:cNvPr id="476" name="Google Shape;476;p70"/>
            <p:cNvSpPr txBox="1"/>
            <p:nvPr/>
          </p:nvSpPr>
          <p:spPr>
            <a:xfrm>
              <a:off x="457200" y="2423913"/>
              <a:ext cx="1956600" cy="33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zh-TW" sz="1800">
                  <a:solidFill>
                    <a:schemeClr val="accent6"/>
                  </a:solidFill>
                  <a:latin typeface="Fira Sans Extra Condensed"/>
                  <a:ea typeface="Fira Sans Extra Condensed"/>
                  <a:cs typeface="Fira Sans Extra Condensed"/>
                  <a:sym typeface="Fira Sans Extra Condensed"/>
                </a:rPr>
                <a:t>機會</a:t>
              </a:r>
              <a:endParaRPr b="1" i="0" sz="1800" u="none" cap="none" strike="noStrike">
                <a:solidFill>
                  <a:schemeClr val="accent6"/>
                </a:solidFill>
                <a:latin typeface="Fira Sans Extra Condensed"/>
                <a:ea typeface="Fira Sans Extra Condensed"/>
                <a:cs typeface="Fira Sans Extra Condensed"/>
                <a:sym typeface="Fira Sans Extra Condensed"/>
              </a:endParaRPr>
            </a:p>
          </p:txBody>
        </p:sp>
        <p:sp>
          <p:nvSpPr>
            <p:cNvPr id="477" name="Google Shape;477;p70"/>
            <p:cNvSpPr txBox="1"/>
            <p:nvPr/>
          </p:nvSpPr>
          <p:spPr>
            <a:xfrm>
              <a:off x="279425" y="2917913"/>
              <a:ext cx="3027000" cy="4830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Font typeface="Microsoft JhengHei"/>
                <a:buChar char="●"/>
              </a:pPr>
              <a:r>
                <a:rPr lang="zh-TW" sz="1100">
                  <a:solidFill>
                    <a:schemeClr val="dk1"/>
                  </a:solidFill>
                  <a:latin typeface="Microsoft JhengHei"/>
                  <a:ea typeface="Microsoft JhengHei"/>
                  <a:cs typeface="Microsoft JhengHei"/>
                  <a:sym typeface="Microsoft JhengHei"/>
                </a:rPr>
                <a:t>未來可增加其他功能與生活連結</a:t>
              </a:r>
              <a:endParaRPr sz="1100">
                <a:solidFill>
                  <a:schemeClr val="dk1"/>
                </a:solidFill>
                <a:latin typeface="Microsoft JhengHei"/>
                <a:ea typeface="Microsoft JhengHei"/>
                <a:cs typeface="Microsoft JhengHei"/>
                <a:sym typeface="Microsoft JhengHei"/>
              </a:endParaRPr>
            </a:p>
            <a:p>
              <a:pPr indent="-298450" lvl="0" marL="457200" rtl="0" algn="l">
                <a:lnSpc>
                  <a:spcPct val="150000"/>
                </a:lnSpc>
                <a:spcBef>
                  <a:spcPts val="0"/>
                </a:spcBef>
                <a:spcAft>
                  <a:spcPts val="0"/>
                </a:spcAft>
                <a:buClr>
                  <a:schemeClr val="dk1"/>
                </a:buClr>
                <a:buSzPts val="1100"/>
                <a:buFont typeface="Microsoft JhengHei"/>
                <a:buChar char="●"/>
              </a:pPr>
              <a:r>
                <a:rPr lang="zh-TW" sz="1100">
                  <a:solidFill>
                    <a:schemeClr val="dk1"/>
                  </a:solidFill>
                  <a:latin typeface="Microsoft JhengHei"/>
                  <a:ea typeface="Microsoft JhengHei"/>
                  <a:cs typeface="Microsoft JhengHei"/>
                  <a:sym typeface="Microsoft JhengHei"/>
                </a:rPr>
                <a:t>會員價格比市場上實體心理諮商便宜</a:t>
              </a:r>
              <a:endParaRPr sz="1100">
                <a:solidFill>
                  <a:schemeClr val="dk1"/>
                </a:solidFill>
                <a:latin typeface="Microsoft JhengHei"/>
                <a:ea typeface="Microsoft JhengHei"/>
                <a:cs typeface="Microsoft JhengHei"/>
                <a:sym typeface="Microsoft JhengHei"/>
              </a:endParaRPr>
            </a:p>
            <a:p>
              <a:pPr indent="-298450" lvl="0" marL="457200" rtl="0" algn="l">
                <a:lnSpc>
                  <a:spcPct val="150000"/>
                </a:lnSpc>
                <a:spcBef>
                  <a:spcPts val="0"/>
                </a:spcBef>
                <a:spcAft>
                  <a:spcPts val="0"/>
                </a:spcAft>
                <a:buClr>
                  <a:schemeClr val="dk1"/>
                </a:buClr>
                <a:buSzPts val="1100"/>
                <a:buFont typeface="Microsoft JhengHei"/>
                <a:buChar char="●"/>
              </a:pPr>
              <a:r>
                <a:rPr lang="zh-TW" sz="1100">
                  <a:solidFill>
                    <a:schemeClr val="dk1"/>
                  </a:solidFill>
                  <a:latin typeface="Microsoft JhengHei"/>
                  <a:ea typeface="Microsoft JhengHei"/>
                  <a:cs typeface="Microsoft JhengHei"/>
                  <a:sym typeface="Microsoft JhengHei"/>
                </a:rPr>
                <a:t>產品仍有發展空間</a:t>
              </a:r>
              <a:endParaRPr sz="1100">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sz="1100">
                <a:solidFill>
                  <a:schemeClr val="dk1"/>
                </a:solidFill>
                <a:latin typeface="Microsoft JhengHei"/>
                <a:ea typeface="Microsoft JhengHei"/>
                <a:cs typeface="Microsoft JhengHei"/>
                <a:sym typeface="Microsoft JhengHei"/>
              </a:endParaRPr>
            </a:p>
          </p:txBody>
        </p:sp>
        <p:sp>
          <p:nvSpPr>
            <p:cNvPr id="478" name="Google Shape;478;p70"/>
            <p:cNvSpPr/>
            <p:nvPr/>
          </p:nvSpPr>
          <p:spPr>
            <a:xfrm>
              <a:off x="3123313" y="2541713"/>
              <a:ext cx="706800" cy="706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zh-TW" sz="3800">
                  <a:solidFill>
                    <a:schemeClr val="lt1"/>
                  </a:solidFill>
                  <a:latin typeface="Fira Sans Extra Condensed"/>
                  <a:ea typeface="Fira Sans Extra Condensed"/>
                  <a:cs typeface="Fira Sans Extra Condensed"/>
                  <a:sym typeface="Fira Sans Extra Condensed"/>
                </a:rPr>
                <a:t>O</a:t>
              </a:r>
              <a:endParaRPr b="1" i="0" sz="38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479" name="Google Shape;479;p70"/>
          <p:cNvGrpSpPr/>
          <p:nvPr/>
        </p:nvGrpSpPr>
        <p:grpSpPr>
          <a:xfrm>
            <a:off x="5304088" y="2921650"/>
            <a:ext cx="3382712" cy="977000"/>
            <a:chOff x="5304088" y="2423913"/>
            <a:chExt cx="3382712" cy="977000"/>
          </a:xfrm>
        </p:grpSpPr>
        <p:sp>
          <p:nvSpPr>
            <p:cNvPr id="480" name="Google Shape;480;p70"/>
            <p:cNvSpPr txBox="1"/>
            <p:nvPr/>
          </p:nvSpPr>
          <p:spPr>
            <a:xfrm>
              <a:off x="6730200" y="2423913"/>
              <a:ext cx="1956600" cy="331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zh-TW" sz="1800">
                  <a:solidFill>
                    <a:schemeClr val="accent4"/>
                  </a:solidFill>
                  <a:latin typeface="Fira Sans Extra Condensed"/>
                  <a:ea typeface="Fira Sans Extra Condensed"/>
                  <a:cs typeface="Fira Sans Extra Condensed"/>
                  <a:sym typeface="Fira Sans Extra Condensed"/>
                </a:rPr>
                <a:t>威脅</a:t>
              </a:r>
              <a:endParaRPr b="1" i="0" sz="1800" u="none" cap="none" strike="noStrike">
                <a:solidFill>
                  <a:schemeClr val="accent4"/>
                </a:solidFill>
                <a:latin typeface="Fira Sans Extra Condensed"/>
                <a:ea typeface="Fira Sans Extra Condensed"/>
                <a:cs typeface="Fira Sans Extra Condensed"/>
                <a:sym typeface="Fira Sans Extra Condensed"/>
              </a:endParaRPr>
            </a:p>
          </p:txBody>
        </p:sp>
        <p:sp>
          <p:nvSpPr>
            <p:cNvPr id="481" name="Google Shape;481;p70"/>
            <p:cNvSpPr txBox="1"/>
            <p:nvPr/>
          </p:nvSpPr>
          <p:spPr>
            <a:xfrm>
              <a:off x="6168600" y="2917913"/>
              <a:ext cx="2518200" cy="4830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Font typeface="Microsoft JhengHei"/>
                <a:buChar char="●"/>
              </a:pPr>
              <a:r>
                <a:rPr lang="zh-TW" sz="1100">
                  <a:solidFill>
                    <a:schemeClr val="dk1"/>
                  </a:solidFill>
                  <a:latin typeface="Microsoft JhengHei"/>
                  <a:ea typeface="Microsoft JhengHei"/>
                  <a:cs typeface="Microsoft JhengHei"/>
                  <a:sym typeface="Microsoft JhengHei"/>
                </a:rPr>
                <a:t>諮商技術無法超越實體諮商</a:t>
              </a:r>
              <a:endParaRPr sz="1100">
                <a:solidFill>
                  <a:schemeClr val="dk1"/>
                </a:solidFill>
                <a:latin typeface="Microsoft JhengHei"/>
                <a:ea typeface="Microsoft JhengHei"/>
                <a:cs typeface="Microsoft JhengHei"/>
                <a:sym typeface="Microsoft JhengHei"/>
              </a:endParaRPr>
            </a:p>
            <a:p>
              <a:pPr indent="-298450" lvl="0" marL="457200" rtl="0" algn="l">
                <a:lnSpc>
                  <a:spcPct val="150000"/>
                </a:lnSpc>
                <a:spcBef>
                  <a:spcPts val="0"/>
                </a:spcBef>
                <a:spcAft>
                  <a:spcPts val="0"/>
                </a:spcAft>
                <a:buClr>
                  <a:schemeClr val="dk1"/>
                </a:buClr>
                <a:buSzPts val="1100"/>
                <a:buFont typeface="Microsoft JhengHei"/>
                <a:buChar char="●"/>
              </a:pPr>
              <a:r>
                <a:rPr lang="zh-TW" sz="1100">
                  <a:solidFill>
                    <a:schemeClr val="dk1"/>
                  </a:solidFill>
                  <a:latin typeface="Microsoft JhengHei"/>
                  <a:ea typeface="Microsoft JhengHei"/>
                  <a:cs typeface="Microsoft JhengHei"/>
                  <a:sym typeface="Microsoft JhengHei"/>
                </a:rPr>
                <a:t>缺乏行銷手段，產品不易推廣</a:t>
              </a:r>
              <a:endParaRPr sz="1100">
                <a:solidFill>
                  <a:schemeClr val="dk1"/>
                </a:solidFill>
                <a:latin typeface="Microsoft JhengHei"/>
                <a:ea typeface="Microsoft JhengHei"/>
                <a:cs typeface="Microsoft JhengHei"/>
                <a:sym typeface="Microsoft JhengHei"/>
              </a:endParaRPr>
            </a:p>
            <a:p>
              <a:pPr indent="0" lvl="0" marL="0" marR="0" rtl="0" algn="r">
                <a:lnSpc>
                  <a:spcPct val="100000"/>
                </a:lnSpc>
                <a:spcBef>
                  <a:spcPts val="0"/>
                </a:spcBef>
                <a:spcAft>
                  <a:spcPts val="0"/>
                </a:spcAft>
                <a:buClr>
                  <a:srgbClr val="000000"/>
                </a:buClr>
                <a:buSzPts val="1400"/>
                <a:buFont typeface="Arial"/>
                <a:buNone/>
              </a:pPr>
              <a:r>
                <a:t/>
              </a:r>
              <a:endParaRPr>
                <a:solidFill>
                  <a:schemeClr val="dk1"/>
                </a:solidFill>
                <a:latin typeface="Roboto"/>
                <a:ea typeface="Roboto"/>
                <a:cs typeface="Roboto"/>
                <a:sym typeface="Roboto"/>
              </a:endParaRPr>
            </a:p>
          </p:txBody>
        </p:sp>
        <p:sp>
          <p:nvSpPr>
            <p:cNvPr id="482" name="Google Shape;482;p70"/>
            <p:cNvSpPr/>
            <p:nvPr/>
          </p:nvSpPr>
          <p:spPr>
            <a:xfrm>
              <a:off x="5304088" y="2580763"/>
              <a:ext cx="706800" cy="7068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zh-TW" sz="3800">
                  <a:solidFill>
                    <a:schemeClr val="lt1"/>
                  </a:solidFill>
                  <a:latin typeface="Fira Sans Extra Condensed"/>
                  <a:ea typeface="Fira Sans Extra Condensed"/>
                  <a:cs typeface="Fira Sans Extra Condensed"/>
                  <a:sym typeface="Fira Sans Extra Condensed"/>
                </a:rPr>
                <a:t>T</a:t>
              </a:r>
              <a:endParaRPr b="1" i="0" sz="3800" u="none" cap="none" strike="noStrike">
                <a:solidFill>
                  <a:schemeClr val="lt1"/>
                </a:solidFill>
                <a:latin typeface="Fira Sans Extra Condensed"/>
                <a:ea typeface="Fira Sans Extra Condensed"/>
                <a:cs typeface="Fira Sans Extra Condensed"/>
                <a:sym typeface="Fira Sans Extra Condensed"/>
              </a:endParaRPr>
            </a:p>
          </p:txBody>
        </p:sp>
      </p:grpSp>
      <p:sp>
        <p:nvSpPr>
          <p:cNvPr id="483" name="Google Shape;483;p70"/>
          <p:cNvSpPr/>
          <p:nvPr/>
        </p:nvSpPr>
        <p:spPr>
          <a:xfrm>
            <a:off x="5343150" y="1228975"/>
            <a:ext cx="706800" cy="706800"/>
          </a:xfrm>
          <a:prstGeom prst="ellipse">
            <a:avLst/>
          </a:prstGeom>
          <a:solidFill>
            <a:srgbClr val="3C272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zh-TW" sz="3800">
                <a:solidFill>
                  <a:srgbClr val="FFFFFF"/>
                </a:solidFill>
                <a:latin typeface="Fira Sans Extra Condensed"/>
                <a:ea typeface="Fira Sans Extra Condensed"/>
                <a:cs typeface="Fira Sans Extra Condensed"/>
                <a:sym typeface="Fira Sans Extra Condensed"/>
              </a:rPr>
              <a:t>W</a:t>
            </a:r>
            <a:endParaRPr b="1" i="0" sz="3800" u="none" cap="none" strike="noStrike">
              <a:solidFill>
                <a:srgbClr val="FFFFFF"/>
              </a:solidFill>
              <a:latin typeface="Fira Sans Extra Condensed"/>
              <a:ea typeface="Fira Sans Extra Condensed"/>
              <a:cs typeface="Fira Sans Extra Condensed"/>
              <a:sym typeface="Fira Sans Extra Condensed"/>
            </a:endParaRPr>
          </a:p>
        </p:txBody>
      </p:sp>
      <p:sp>
        <p:nvSpPr>
          <p:cNvPr id="484" name="Google Shape;484;p70"/>
          <p:cNvSpPr txBox="1"/>
          <p:nvPr/>
        </p:nvSpPr>
        <p:spPr>
          <a:xfrm>
            <a:off x="5636200" y="903550"/>
            <a:ext cx="30000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zh-TW" sz="1800">
                <a:solidFill>
                  <a:srgbClr val="3C2727"/>
                </a:solidFill>
                <a:latin typeface="Fira Sans Extra Condensed"/>
                <a:ea typeface="Fira Sans Extra Condensed"/>
                <a:cs typeface="Fira Sans Extra Condensed"/>
                <a:sym typeface="Fira Sans Extra Condensed"/>
              </a:rPr>
              <a:t>弱勢</a:t>
            </a:r>
            <a:endParaRPr>
              <a:solidFill>
                <a:srgbClr val="3C2727"/>
              </a:solidFill>
            </a:endParaRPr>
          </a:p>
        </p:txBody>
      </p:sp>
      <p:sp>
        <p:nvSpPr>
          <p:cNvPr id="485" name="Google Shape;485;p70"/>
          <p:cNvSpPr/>
          <p:nvPr/>
        </p:nvSpPr>
        <p:spPr>
          <a:xfrm>
            <a:off x="3548550" y="1580250"/>
            <a:ext cx="2046900" cy="1983000"/>
          </a:xfrm>
          <a:prstGeom prst="mathMultiply">
            <a:avLst>
              <a:gd fmla="val 23520" name="adj1"/>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1"/>
          <p:cNvSpPr/>
          <p:nvPr/>
        </p:nvSpPr>
        <p:spPr>
          <a:xfrm rot="10800000">
            <a:off x="-10193963" y="-4404443"/>
            <a:ext cx="97828" cy="71043"/>
          </a:xfrm>
          <a:custGeom>
            <a:rect b="b" l="l" r="r" t="t"/>
            <a:pathLst>
              <a:path extrusionOk="0" h="7909" w="10891">
                <a:moveTo>
                  <a:pt x="1188" y="1567"/>
                </a:moveTo>
                <a:lnTo>
                  <a:pt x="1289" y="1580"/>
                </a:lnTo>
                <a:lnTo>
                  <a:pt x="1390" y="1592"/>
                </a:lnTo>
                <a:lnTo>
                  <a:pt x="1516" y="1618"/>
                </a:lnTo>
                <a:lnTo>
                  <a:pt x="1643" y="1668"/>
                </a:lnTo>
                <a:lnTo>
                  <a:pt x="1782" y="1719"/>
                </a:lnTo>
                <a:lnTo>
                  <a:pt x="1946" y="1794"/>
                </a:lnTo>
                <a:lnTo>
                  <a:pt x="2034" y="1908"/>
                </a:lnTo>
                <a:lnTo>
                  <a:pt x="2123" y="2009"/>
                </a:lnTo>
                <a:lnTo>
                  <a:pt x="2199" y="2136"/>
                </a:lnTo>
                <a:lnTo>
                  <a:pt x="2274" y="2249"/>
                </a:lnTo>
                <a:lnTo>
                  <a:pt x="2337" y="2376"/>
                </a:lnTo>
                <a:lnTo>
                  <a:pt x="2401" y="2502"/>
                </a:lnTo>
                <a:lnTo>
                  <a:pt x="2451" y="2628"/>
                </a:lnTo>
                <a:lnTo>
                  <a:pt x="2489" y="2767"/>
                </a:lnTo>
                <a:lnTo>
                  <a:pt x="2578" y="3020"/>
                </a:lnTo>
                <a:lnTo>
                  <a:pt x="2653" y="3285"/>
                </a:lnTo>
                <a:lnTo>
                  <a:pt x="2716" y="3550"/>
                </a:lnTo>
                <a:lnTo>
                  <a:pt x="2767" y="3816"/>
                </a:lnTo>
                <a:lnTo>
                  <a:pt x="2805" y="4081"/>
                </a:lnTo>
                <a:lnTo>
                  <a:pt x="2843" y="4359"/>
                </a:lnTo>
                <a:lnTo>
                  <a:pt x="2881" y="4889"/>
                </a:lnTo>
                <a:lnTo>
                  <a:pt x="2893" y="4990"/>
                </a:lnTo>
                <a:lnTo>
                  <a:pt x="2931" y="5066"/>
                </a:lnTo>
                <a:lnTo>
                  <a:pt x="2982" y="5129"/>
                </a:lnTo>
                <a:lnTo>
                  <a:pt x="3032" y="5193"/>
                </a:lnTo>
                <a:lnTo>
                  <a:pt x="3057" y="5208"/>
                </a:lnTo>
                <a:lnTo>
                  <a:pt x="3057" y="5208"/>
                </a:lnTo>
                <a:lnTo>
                  <a:pt x="2994" y="5231"/>
                </a:lnTo>
                <a:lnTo>
                  <a:pt x="2843" y="5294"/>
                </a:lnTo>
                <a:lnTo>
                  <a:pt x="2679" y="5369"/>
                </a:lnTo>
                <a:lnTo>
                  <a:pt x="2620" y="5404"/>
                </a:lnTo>
                <a:lnTo>
                  <a:pt x="2620" y="5404"/>
                </a:lnTo>
                <a:lnTo>
                  <a:pt x="2274" y="4978"/>
                </a:lnTo>
                <a:lnTo>
                  <a:pt x="1895" y="4498"/>
                </a:lnTo>
                <a:lnTo>
                  <a:pt x="1554" y="4005"/>
                </a:lnTo>
                <a:lnTo>
                  <a:pt x="1390" y="3752"/>
                </a:lnTo>
                <a:lnTo>
                  <a:pt x="1226" y="3500"/>
                </a:lnTo>
                <a:lnTo>
                  <a:pt x="1112" y="3348"/>
                </a:lnTo>
                <a:lnTo>
                  <a:pt x="1011" y="3171"/>
                </a:lnTo>
                <a:lnTo>
                  <a:pt x="923" y="2982"/>
                </a:lnTo>
                <a:lnTo>
                  <a:pt x="847" y="2792"/>
                </a:lnTo>
                <a:lnTo>
                  <a:pt x="784" y="2590"/>
                </a:lnTo>
                <a:lnTo>
                  <a:pt x="746" y="2401"/>
                </a:lnTo>
                <a:lnTo>
                  <a:pt x="720" y="2211"/>
                </a:lnTo>
                <a:lnTo>
                  <a:pt x="720" y="2047"/>
                </a:lnTo>
                <a:lnTo>
                  <a:pt x="733" y="1959"/>
                </a:lnTo>
                <a:lnTo>
                  <a:pt x="746" y="1895"/>
                </a:lnTo>
                <a:lnTo>
                  <a:pt x="771" y="1820"/>
                </a:lnTo>
                <a:lnTo>
                  <a:pt x="809" y="1757"/>
                </a:lnTo>
                <a:lnTo>
                  <a:pt x="847" y="1706"/>
                </a:lnTo>
                <a:lnTo>
                  <a:pt x="897" y="1655"/>
                </a:lnTo>
                <a:lnTo>
                  <a:pt x="960" y="1618"/>
                </a:lnTo>
                <a:lnTo>
                  <a:pt x="1024" y="1592"/>
                </a:lnTo>
                <a:lnTo>
                  <a:pt x="1099" y="1580"/>
                </a:lnTo>
                <a:lnTo>
                  <a:pt x="1188" y="1567"/>
                </a:lnTo>
                <a:close/>
                <a:moveTo>
                  <a:pt x="4498" y="759"/>
                </a:moveTo>
                <a:lnTo>
                  <a:pt x="4536" y="784"/>
                </a:lnTo>
                <a:lnTo>
                  <a:pt x="4586" y="809"/>
                </a:lnTo>
                <a:lnTo>
                  <a:pt x="4637" y="847"/>
                </a:lnTo>
                <a:lnTo>
                  <a:pt x="4675" y="898"/>
                </a:lnTo>
                <a:lnTo>
                  <a:pt x="4763" y="1011"/>
                </a:lnTo>
                <a:lnTo>
                  <a:pt x="4839" y="1163"/>
                </a:lnTo>
                <a:lnTo>
                  <a:pt x="4902" y="1327"/>
                </a:lnTo>
                <a:lnTo>
                  <a:pt x="4965" y="1504"/>
                </a:lnTo>
                <a:lnTo>
                  <a:pt x="5066" y="1832"/>
                </a:lnTo>
                <a:lnTo>
                  <a:pt x="5130" y="2085"/>
                </a:lnTo>
                <a:lnTo>
                  <a:pt x="5155" y="2199"/>
                </a:lnTo>
                <a:lnTo>
                  <a:pt x="5155" y="2502"/>
                </a:lnTo>
                <a:lnTo>
                  <a:pt x="5130" y="2792"/>
                </a:lnTo>
                <a:lnTo>
                  <a:pt x="5104" y="3096"/>
                </a:lnTo>
                <a:lnTo>
                  <a:pt x="5066" y="3399"/>
                </a:lnTo>
                <a:lnTo>
                  <a:pt x="5016" y="3715"/>
                </a:lnTo>
                <a:lnTo>
                  <a:pt x="4967" y="4018"/>
                </a:lnTo>
                <a:lnTo>
                  <a:pt x="4940" y="4131"/>
                </a:lnTo>
                <a:lnTo>
                  <a:pt x="4826" y="4662"/>
                </a:lnTo>
                <a:lnTo>
                  <a:pt x="4814" y="4763"/>
                </a:lnTo>
                <a:lnTo>
                  <a:pt x="4826" y="4852"/>
                </a:lnTo>
                <a:lnTo>
                  <a:pt x="4852" y="4927"/>
                </a:lnTo>
                <a:lnTo>
                  <a:pt x="4889" y="4990"/>
                </a:lnTo>
                <a:lnTo>
                  <a:pt x="4940" y="5054"/>
                </a:lnTo>
                <a:lnTo>
                  <a:pt x="5003" y="5092"/>
                </a:lnTo>
                <a:lnTo>
                  <a:pt x="5066" y="5129"/>
                </a:lnTo>
                <a:lnTo>
                  <a:pt x="5142" y="5155"/>
                </a:lnTo>
                <a:lnTo>
                  <a:pt x="5218" y="5167"/>
                </a:lnTo>
                <a:lnTo>
                  <a:pt x="5294" y="5167"/>
                </a:lnTo>
                <a:lnTo>
                  <a:pt x="5370" y="5155"/>
                </a:lnTo>
                <a:lnTo>
                  <a:pt x="5433" y="5117"/>
                </a:lnTo>
                <a:lnTo>
                  <a:pt x="5509" y="5079"/>
                </a:lnTo>
                <a:lnTo>
                  <a:pt x="5559" y="5016"/>
                </a:lnTo>
                <a:lnTo>
                  <a:pt x="5610" y="4940"/>
                </a:lnTo>
                <a:lnTo>
                  <a:pt x="5635" y="4852"/>
                </a:lnTo>
                <a:lnTo>
                  <a:pt x="5761" y="4334"/>
                </a:lnTo>
                <a:lnTo>
                  <a:pt x="5790" y="4175"/>
                </a:lnTo>
                <a:lnTo>
                  <a:pt x="5790" y="4175"/>
                </a:lnTo>
                <a:lnTo>
                  <a:pt x="5862" y="3929"/>
                </a:lnTo>
                <a:lnTo>
                  <a:pt x="5963" y="3626"/>
                </a:lnTo>
                <a:lnTo>
                  <a:pt x="6064" y="3323"/>
                </a:lnTo>
                <a:lnTo>
                  <a:pt x="6191" y="3032"/>
                </a:lnTo>
                <a:lnTo>
                  <a:pt x="6317" y="2742"/>
                </a:lnTo>
                <a:lnTo>
                  <a:pt x="6456" y="2451"/>
                </a:lnTo>
                <a:lnTo>
                  <a:pt x="6519" y="2338"/>
                </a:lnTo>
                <a:lnTo>
                  <a:pt x="6582" y="2211"/>
                </a:lnTo>
                <a:lnTo>
                  <a:pt x="6658" y="2098"/>
                </a:lnTo>
                <a:lnTo>
                  <a:pt x="6734" y="1984"/>
                </a:lnTo>
                <a:lnTo>
                  <a:pt x="6822" y="1870"/>
                </a:lnTo>
                <a:lnTo>
                  <a:pt x="6911" y="1782"/>
                </a:lnTo>
                <a:lnTo>
                  <a:pt x="7012" y="1719"/>
                </a:lnTo>
                <a:lnTo>
                  <a:pt x="7100" y="1668"/>
                </a:lnTo>
                <a:lnTo>
                  <a:pt x="7189" y="1655"/>
                </a:lnTo>
                <a:lnTo>
                  <a:pt x="7227" y="1655"/>
                </a:lnTo>
                <a:lnTo>
                  <a:pt x="7277" y="1668"/>
                </a:lnTo>
                <a:lnTo>
                  <a:pt x="7315" y="1693"/>
                </a:lnTo>
                <a:lnTo>
                  <a:pt x="7353" y="1719"/>
                </a:lnTo>
                <a:lnTo>
                  <a:pt x="7391" y="1757"/>
                </a:lnTo>
                <a:lnTo>
                  <a:pt x="7416" y="1807"/>
                </a:lnTo>
                <a:lnTo>
                  <a:pt x="7479" y="1946"/>
                </a:lnTo>
                <a:lnTo>
                  <a:pt x="7530" y="2136"/>
                </a:lnTo>
                <a:lnTo>
                  <a:pt x="7555" y="2363"/>
                </a:lnTo>
                <a:lnTo>
                  <a:pt x="7568" y="2666"/>
                </a:lnTo>
                <a:lnTo>
                  <a:pt x="7543" y="2818"/>
                </a:lnTo>
                <a:lnTo>
                  <a:pt x="7492" y="2969"/>
                </a:lnTo>
                <a:lnTo>
                  <a:pt x="7441" y="3121"/>
                </a:lnTo>
                <a:lnTo>
                  <a:pt x="7378" y="3272"/>
                </a:lnTo>
                <a:lnTo>
                  <a:pt x="7227" y="3563"/>
                </a:lnTo>
                <a:lnTo>
                  <a:pt x="7062" y="3841"/>
                </a:lnTo>
                <a:lnTo>
                  <a:pt x="6886" y="4157"/>
                </a:lnTo>
                <a:lnTo>
                  <a:pt x="6671" y="4460"/>
                </a:lnTo>
                <a:lnTo>
                  <a:pt x="6456" y="4750"/>
                </a:lnTo>
                <a:lnTo>
                  <a:pt x="6229" y="5041"/>
                </a:lnTo>
                <a:lnTo>
                  <a:pt x="6178" y="5117"/>
                </a:lnTo>
                <a:lnTo>
                  <a:pt x="6140" y="5205"/>
                </a:lnTo>
                <a:lnTo>
                  <a:pt x="6128" y="5281"/>
                </a:lnTo>
                <a:lnTo>
                  <a:pt x="6128" y="5357"/>
                </a:lnTo>
                <a:lnTo>
                  <a:pt x="6153" y="5433"/>
                </a:lnTo>
                <a:lnTo>
                  <a:pt x="6178" y="5496"/>
                </a:lnTo>
                <a:lnTo>
                  <a:pt x="6216" y="5572"/>
                </a:lnTo>
                <a:lnTo>
                  <a:pt x="6267" y="5622"/>
                </a:lnTo>
                <a:lnTo>
                  <a:pt x="6317" y="5673"/>
                </a:lnTo>
                <a:lnTo>
                  <a:pt x="6393" y="5698"/>
                </a:lnTo>
                <a:lnTo>
                  <a:pt x="6456" y="5723"/>
                </a:lnTo>
                <a:lnTo>
                  <a:pt x="6532" y="5736"/>
                </a:lnTo>
                <a:lnTo>
                  <a:pt x="6608" y="5736"/>
                </a:lnTo>
                <a:lnTo>
                  <a:pt x="6683" y="5711"/>
                </a:lnTo>
                <a:lnTo>
                  <a:pt x="6759" y="5673"/>
                </a:lnTo>
                <a:lnTo>
                  <a:pt x="6835" y="5609"/>
                </a:lnTo>
                <a:lnTo>
                  <a:pt x="7265" y="5180"/>
                </a:lnTo>
                <a:lnTo>
                  <a:pt x="7694" y="4776"/>
                </a:lnTo>
                <a:lnTo>
                  <a:pt x="7922" y="4586"/>
                </a:lnTo>
                <a:lnTo>
                  <a:pt x="8149" y="4397"/>
                </a:lnTo>
                <a:lnTo>
                  <a:pt x="8402" y="4207"/>
                </a:lnTo>
                <a:lnTo>
                  <a:pt x="8654" y="4030"/>
                </a:lnTo>
                <a:lnTo>
                  <a:pt x="8831" y="3967"/>
                </a:lnTo>
                <a:lnTo>
                  <a:pt x="8995" y="3904"/>
                </a:lnTo>
                <a:lnTo>
                  <a:pt x="9147" y="3866"/>
                </a:lnTo>
                <a:lnTo>
                  <a:pt x="9286" y="3828"/>
                </a:lnTo>
                <a:lnTo>
                  <a:pt x="9412" y="3803"/>
                </a:lnTo>
                <a:lnTo>
                  <a:pt x="9539" y="3790"/>
                </a:lnTo>
                <a:lnTo>
                  <a:pt x="9640" y="3790"/>
                </a:lnTo>
                <a:lnTo>
                  <a:pt x="9728" y="3803"/>
                </a:lnTo>
                <a:lnTo>
                  <a:pt x="9817" y="3828"/>
                </a:lnTo>
                <a:lnTo>
                  <a:pt x="9892" y="3854"/>
                </a:lnTo>
                <a:lnTo>
                  <a:pt x="9956" y="3879"/>
                </a:lnTo>
                <a:lnTo>
                  <a:pt x="10006" y="3917"/>
                </a:lnTo>
                <a:lnTo>
                  <a:pt x="10044" y="3967"/>
                </a:lnTo>
                <a:lnTo>
                  <a:pt x="10082" y="4018"/>
                </a:lnTo>
                <a:lnTo>
                  <a:pt x="10107" y="4081"/>
                </a:lnTo>
                <a:lnTo>
                  <a:pt x="10132" y="4131"/>
                </a:lnTo>
                <a:lnTo>
                  <a:pt x="10132" y="4207"/>
                </a:lnTo>
                <a:lnTo>
                  <a:pt x="10132" y="4270"/>
                </a:lnTo>
                <a:lnTo>
                  <a:pt x="10120" y="4409"/>
                </a:lnTo>
                <a:lnTo>
                  <a:pt x="10069" y="4561"/>
                </a:lnTo>
                <a:lnTo>
                  <a:pt x="9993" y="4700"/>
                </a:lnTo>
                <a:lnTo>
                  <a:pt x="9905" y="4839"/>
                </a:lnTo>
                <a:lnTo>
                  <a:pt x="9791" y="4965"/>
                </a:lnTo>
                <a:lnTo>
                  <a:pt x="9665" y="5066"/>
                </a:lnTo>
                <a:lnTo>
                  <a:pt x="9513" y="5155"/>
                </a:lnTo>
                <a:lnTo>
                  <a:pt x="9324" y="5268"/>
                </a:lnTo>
                <a:lnTo>
                  <a:pt x="9122" y="5369"/>
                </a:lnTo>
                <a:lnTo>
                  <a:pt x="8920" y="5458"/>
                </a:lnTo>
                <a:lnTo>
                  <a:pt x="8705" y="5546"/>
                </a:lnTo>
                <a:lnTo>
                  <a:pt x="8452" y="5647"/>
                </a:lnTo>
                <a:lnTo>
                  <a:pt x="8187" y="5736"/>
                </a:lnTo>
                <a:lnTo>
                  <a:pt x="7922" y="5824"/>
                </a:lnTo>
                <a:lnTo>
                  <a:pt x="7656" y="5900"/>
                </a:lnTo>
                <a:lnTo>
                  <a:pt x="7126" y="6039"/>
                </a:lnTo>
                <a:lnTo>
                  <a:pt x="6595" y="6153"/>
                </a:lnTo>
                <a:lnTo>
                  <a:pt x="6519" y="6178"/>
                </a:lnTo>
                <a:lnTo>
                  <a:pt x="6431" y="6191"/>
                </a:lnTo>
                <a:lnTo>
                  <a:pt x="6355" y="6228"/>
                </a:lnTo>
                <a:lnTo>
                  <a:pt x="6330" y="6254"/>
                </a:lnTo>
                <a:lnTo>
                  <a:pt x="6325" y="6258"/>
                </a:lnTo>
                <a:lnTo>
                  <a:pt x="6325" y="6258"/>
                </a:lnTo>
                <a:lnTo>
                  <a:pt x="6330" y="6241"/>
                </a:lnTo>
                <a:lnTo>
                  <a:pt x="6342" y="6191"/>
                </a:lnTo>
                <a:lnTo>
                  <a:pt x="6355" y="6140"/>
                </a:lnTo>
                <a:lnTo>
                  <a:pt x="6342" y="6077"/>
                </a:lnTo>
                <a:lnTo>
                  <a:pt x="6330" y="6026"/>
                </a:lnTo>
                <a:lnTo>
                  <a:pt x="6304" y="5976"/>
                </a:lnTo>
                <a:lnTo>
                  <a:pt x="6267" y="5925"/>
                </a:lnTo>
                <a:lnTo>
                  <a:pt x="6216" y="5887"/>
                </a:lnTo>
                <a:lnTo>
                  <a:pt x="5850" y="5660"/>
                </a:lnTo>
                <a:lnTo>
                  <a:pt x="5660" y="5559"/>
                </a:lnTo>
                <a:lnTo>
                  <a:pt x="5483" y="5458"/>
                </a:lnTo>
                <a:lnTo>
                  <a:pt x="5294" y="5369"/>
                </a:lnTo>
                <a:lnTo>
                  <a:pt x="5117" y="5294"/>
                </a:lnTo>
                <a:lnTo>
                  <a:pt x="4927" y="5231"/>
                </a:lnTo>
                <a:lnTo>
                  <a:pt x="4738" y="5167"/>
                </a:lnTo>
                <a:lnTo>
                  <a:pt x="4548" y="5129"/>
                </a:lnTo>
                <a:lnTo>
                  <a:pt x="4359" y="5092"/>
                </a:lnTo>
                <a:lnTo>
                  <a:pt x="4157" y="5066"/>
                </a:lnTo>
                <a:lnTo>
                  <a:pt x="3967" y="5066"/>
                </a:lnTo>
                <a:lnTo>
                  <a:pt x="3765" y="5079"/>
                </a:lnTo>
                <a:lnTo>
                  <a:pt x="3674" y="5084"/>
                </a:lnTo>
                <a:lnTo>
                  <a:pt x="3674" y="5084"/>
                </a:lnTo>
                <a:lnTo>
                  <a:pt x="3702" y="5028"/>
                </a:lnTo>
                <a:lnTo>
                  <a:pt x="3715" y="4953"/>
                </a:lnTo>
                <a:lnTo>
                  <a:pt x="3727" y="4852"/>
                </a:lnTo>
                <a:lnTo>
                  <a:pt x="3689" y="4391"/>
                </a:lnTo>
                <a:lnTo>
                  <a:pt x="3677" y="3942"/>
                </a:lnTo>
                <a:lnTo>
                  <a:pt x="3664" y="3475"/>
                </a:lnTo>
                <a:lnTo>
                  <a:pt x="3689" y="3007"/>
                </a:lnTo>
                <a:lnTo>
                  <a:pt x="3727" y="2540"/>
                </a:lnTo>
                <a:lnTo>
                  <a:pt x="3765" y="2312"/>
                </a:lnTo>
                <a:lnTo>
                  <a:pt x="3803" y="2085"/>
                </a:lnTo>
                <a:lnTo>
                  <a:pt x="3854" y="1870"/>
                </a:lnTo>
                <a:lnTo>
                  <a:pt x="3917" y="1643"/>
                </a:lnTo>
                <a:lnTo>
                  <a:pt x="3980" y="1428"/>
                </a:lnTo>
                <a:lnTo>
                  <a:pt x="4068" y="1213"/>
                </a:lnTo>
                <a:lnTo>
                  <a:pt x="4119" y="1100"/>
                </a:lnTo>
                <a:lnTo>
                  <a:pt x="4182" y="986"/>
                </a:lnTo>
                <a:lnTo>
                  <a:pt x="4233" y="910"/>
                </a:lnTo>
                <a:lnTo>
                  <a:pt x="4283" y="847"/>
                </a:lnTo>
                <a:lnTo>
                  <a:pt x="4346" y="796"/>
                </a:lnTo>
                <a:lnTo>
                  <a:pt x="4397" y="771"/>
                </a:lnTo>
                <a:lnTo>
                  <a:pt x="4447" y="759"/>
                </a:lnTo>
                <a:close/>
                <a:moveTo>
                  <a:pt x="4182" y="5711"/>
                </a:moveTo>
                <a:lnTo>
                  <a:pt x="4346" y="5736"/>
                </a:lnTo>
                <a:lnTo>
                  <a:pt x="4523" y="5761"/>
                </a:lnTo>
                <a:lnTo>
                  <a:pt x="4687" y="5812"/>
                </a:lnTo>
                <a:lnTo>
                  <a:pt x="4852" y="5862"/>
                </a:lnTo>
                <a:lnTo>
                  <a:pt x="5016" y="5925"/>
                </a:lnTo>
                <a:lnTo>
                  <a:pt x="5332" y="6077"/>
                </a:lnTo>
                <a:lnTo>
                  <a:pt x="5647" y="6228"/>
                </a:lnTo>
                <a:lnTo>
                  <a:pt x="5938" y="6405"/>
                </a:lnTo>
                <a:lnTo>
                  <a:pt x="5989" y="6431"/>
                </a:lnTo>
                <a:lnTo>
                  <a:pt x="6052" y="6443"/>
                </a:lnTo>
                <a:lnTo>
                  <a:pt x="6102" y="6443"/>
                </a:lnTo>
                <a:lnTo>
                  <a:pt x="6165" y="6431"/>
                </a:lnTo>
                <a:lnTo>
                  <a:pt x="6186" y="6424"/>
                </a:lnTo>
                <a:lnTo>
                  <a:pt x="6186" y="6424"/>
                </a:lnTo>
                <a:lnTo>
                  <a:pt x="6077" y="6557"/>
                </a:lnTo>
                <a:lnTo>
                  <a:pt x="5963" y="6671"/>
                </a:lnTo>
                <a:lnTo>
                  <a:pt x="5837" y="6772"/>
                </a:lnTo>
                <a:lnTo>
                  <a:pt x="5711" y="6873"/>
                </a:lnTo>
                <a:lnTo>
                  <a:pt x="5572" y="6949"/>
                </a:lnTo>
                <a:lnTo>
                  <a:pt x="5433" y="7024"/>
                </a:lnTo>
                <a:lnTo>
                  <a:pt x="5294" y="7088"/>
                </a:lnTo>
                <a:lnTo>
                  <a:pt x="5155" y="7125"/>
                </a:lnTo>
                <a:lnTo>
                  <a:pt x="5003" y="7163"/>
                </a:lnTo>
                <a:lnTo>
                  <a:pt x="4852" y="7189"/>
                </a:lnTo>
                <a:lnTo>
                  <a:pt x="4687" y="7201"/>
                </a:lnTo>
                <a:lnTo>
                  <a:pt x="4536" y="7214"/>
                </a:lnTo>
                <a:lnTo>
                  <a:pt x="4371" y="7201"/>
                </a:lnTo>
                <a:lnTo>
                  <a:pt x="4195" y="7189"/>
                </a:lnTo>
                <a:lnTo>
                  <a:pt x="4018" y="7151"/>
                </a:lnTo>
                <a:lnTo>
                  <a:pt x="3765" y="7100"/>
                </a:lnTo>
                <a:lnTo>
                  <a:pt x="3550" y="7024"/>
                </a:lnTo>
                <a:lnTo>
                  <a:pt x="3361" y="6949"/>
                </a:lnTo>
                <a:lnTo>
                  <a:pt x="3209" y="6873"/>
                </a:lnTo>
                <a:lnTo>
                  <a:pt x="3083" y="6784"/>
                </a:lnTo>
                <a:lnTo>
                  <a:pt x="2994" y="6683"/>
                </a:lnTo>
                <a:lnTo>
                  <a:pt x="2931" y="6595"/>
                </a:lnTo>
                <a:lnTo>
                  <a:pt x="2893" y="6494"/>
                </a:lnTo>
                <a:lnTo>
                  <a:pt x="2881" y="6393"/>
                </a:lnTo>
                <a:lnTo>
                  <a:pt x="2881" y="6304"/>
                </a:lnTo>
                <a:lnTo>
                  <a:pt x="2919" y="6216"/>
                </a:lnTo>
                <a:lnTo>
                  <a:pt x="2969" y="6127"/>
                </a:lnTo>
                <a:lnTo>
                  <a:pt x="3032" y="6039"/>
                </a:lnTo>
                <a:lnTo>
                  <a:pt x="3121" y="5963"/>
                </a:lnTo>
                <a:lnTo>
                  <a:pt x="3222" y="5900"/>
                </a:lnTo>
                <a:lnTo>
                  <a:pt x="3336" y="5837"/>
                </a:lnTo>
                <a:lnTo>
                  <a:pt x="3500" y="5786"/>
                </a:lnTo>
                <a:lnTo>
                  <a:pt x="3677" y="5736"/>
                </a:lnTo>
                <a:lnTo>
                  <a:pt x="3841" y="5711"/>
                </a:lnTo>
                <a:close/>
                <a:moveTo>
                  <a:pt x="4599" y="1"/>
                </a:moveTo>
                <a:lnTo>
                  <a:pt x="4409" y="13"/>
                </a:lnTo>
                <a:lnTo>
                  <a:pt x="4245" y="38"/>
                </a:lnTo>
                <a:lnTo>
                  <a:pt x="4081" y="89"/>
                </a:lnTo>
                <a:lnTo>
                  <a:pt x="3929" y="165"/>
                </a:lnTo>
                <a:lnTo>
                  <a:pt x="3790" y="241"/>
                </a:lnTo>
                <a:lnTo>
                  <a:pt x="3677" y="342"/>
                </a:lnTo>
                <a:lnTo>
                  <a:pt x="3550" y="455"/>
                </a:lnTo>
                <a:lnTo>
                  <a:pt x="3449" y="582"/>
                </a:lnTo>
                <a:lnTo>
                  <a:pt x="3361" y="721"/>
                </a:lnTo>
                <a:lnTo>
                  <a:pt x="3272" y="872"/>
                </a:lnTo>
                <a:lnTo>
                  <a:pt x="3197" y="1024"/>
                </a:lnTo>
                <a:lnTo>
                  <a:pt x="3133" y="1201"/>
                </a:lnTo>
                <a:lnTo>
                  <a:pt x="3070" y="1378"/>
                </a:lnTo>
                <a:lnTo>
                  <a:pt x="3020" y="1554"/>
                </a:lnTo>
                <a:lnTo>
                  <a:pt x="2969" y="1744"/>
                </a:lnTo>
                <a:lnTo>
                  <a:pt x="2965" y="1766"/>
                </a:lnTo>
                <a:lnTo>
                  <a:pt x="2965" y="1766"/>
                </a:lnTo>
                <a:lnTo>
                  <a:pt x="2944" y="1731"/>
                </a:lnTo>
                <a:lnTo>
                  <a:pt x="2855" y="1592"/>
                </a:lnTo>
                <a:lnTo>
                  <a:pt x="2754" y="1479"/>
                </a:lnTo>
                <a:lnTo>
                  <a:pt x="2653" y="1365"/>
                </a:lnTo>
                <a:lnTo>
                  <a:pt x="2552" y="1251"/>
                </a:lnTo>
                <a:lnTo>
                  <a:pt x="2439" y="1163"/>
                </a:lnTo>
                <a:lnTo>
                  <a:pt x="2312" y="1074"/>
                </a:lnTo>
                <a:lnTo>
                  <a:pt x="2186" y="999"/>
                </a:lnTo>
                <a:lnTo>
                  <a:pt x="2047" y="923"/>
                </a:lnTo>
                <a:lnTo>
                  <a:pt x="1895" y="872"/>
                </a:lnTo>
                <a:lnTo>
                  <a:pt x="1744" y="822"/>
                </a:lnTo>
                <a:lnTo>
                  <a:pt x="1579" y="796"/>
                </a:lnTo>
                <a:lnTo>
                  <a:pt x="1415" y="771"/>
                </a:lnTo>
                <a:lnTo>
                  <a:pt x="1276" y="771"/>
                </a:lnTo>
                <a:lnTo>
                  <a:pt x="1137" y="784"/>
                </a:lnTo>
                <a:lnTo>
                  <a:pt x="998" y="822"/>
                </a:lnTo>
                <a:lnTo>
                  <a:pt x="872" y="860"/>
                </a:lnTo>
                <a:lnTo>
                  <a:pt x="746" y="923"/>
                </a:lnTo>
                <a:lnTo>
                  <a:pt x="632" y="986"/>
                </a:lnTo>
                <a:lnTo>
                  <a:pt x="518" y="1074"/>
                </a:lnTo>
                <a:lnTo>
                  <a:pt x="417" y="1163"/>
                </a:lnTo>
                <a:lnTo>
                  <a:pt x="316" y="1264"/>
                </a:lnTo>
                <a:lnTo>
                  <a:pt x="240" y="1378"/>
                </a:lnTo>
                <a:lnTo>
                  <a:pt x="164" y="1491"/>
                </a:lnTo>
                <a:lnTo>
                  <a:pt x="101" y="1618"/>
                </a:lnTo>
                <a:lnTo>
                  <a:pt x="51" y="1744"/>
                </a:lnTo>
                <a:lnTo>
                  <a:pt x="13" y="1870"/>
                </a:lnTo>
                <a:lnTo>
                  <a:pt x="0" y="2009"/>
                </a:lnTo>
                <a:lnTo>
                  <a:pt x="0" y="2148"/>
                </a:lnTo>
                <a:lnTo>
                  <a:pt x="13" y="2426"/>
                </a:lnTo>
                <a:lnTo>
                  <a:pt x="63" y="2691"/>
                </a:lnTo>
                <a:lnTo>
                  <a:pt x="114" y="2969"/>
                </a:lnTo>
                <a:lnTo>
                  <a:pt x="190" y="3235"/>
                </a:lnTo>
                <a:lnTo>
                  <a:pt x="291" y="3487"/>
                </a:lnTo>
                <a:lnTo>
                  <a:pt x="405" y="3740"/>
                </a:lnTo>
                <a:lnTo>
                  <a:pt x="531" y="3980"/>
                </a:lnTo>
                <a:lnTo>
                  <a:pt x="657" y="4220"/>
                </a:lnTo>
                <a:lnTo>
                  <a:pt x="809" y="4460"/>
                </a:lnTo>
                <a:lnTo>
                  <a:pt x="973" y="4687"/>
                </a:lnTo>
                <a:lnTo>
                  <a:pt x="1137" y="4915"/>
                </a:lnTo>
                <a:lnTo>
                  <a:pt x="1314" y="5129"/>
                </a:lnTo>
                <a:lnTo>
                  <a:pt x="1491" y="5332"/>
                </a:lnTo>
                <a:lnTo>
                  <a:pt x="1681" y="5546"/>
                </a:lnTo>
                <a:lnTo>
                  <a:pt x="2072" y="5938"/>
                </a:lnTo>
                <a:lnTo>
                  <a:pt x="2123" y="5976"/>
                </a:lnTo>
                <a:lnTo>
                  <a:pt x="2186" y="6014"/>
                </a:lnTo>
                <a:lnTo>
                  <a:pt x="2254" y="6025"/>
                </a:lnTo>
                <a:lnTo>
                  <a:pt x="2254" y="6025"/>
                </a:lnTo>
                <a:lnTo>
                  <a:pt x="2287" y="6191"/>
                </a:lnTo>
                <a:lnTo>
                  <a:pt x="2350" y="6380"/>
                </a:lnTo>
                <a:lnTo>
                  <a:pt x="2413" y="6557"/>
                </a:lnTo>
                <a:lnTo>
                  <a:pt x="2502" y="6721"/>
                </a:lnTo>
                <a:lnTo>
                  <a:pt x="2590" y="6873"/>
                </a:lnTo>
                <a:lnTo>
                  <a:pt x="2679" y="7012"/>
                </a:lnTo>
                <a:lnTo>
                  <a:pt x="2792" y="7138"/>
                </a:lnTo>
                <a:lnTo>
                  <a:pt x="2906" y="7264"/>
                </a:lnTo>
                <a:lnTo>
                  <a:pt x="3020" y="7378"/>
                </a:lnTo>
                <a:lnTo>
                  <a:pt x="3146" y="7479"/>
                </a:lnTo>
                <a:lnTo>
                  <a:pt x="3285" y="7568"/>
                </a:lnTo>
                <a:lnTo>
                  <a:pt x="3424" y="7643"/>
                </a:lnTo>
                <a:lnTo>
                  <a:pt x="3576" y="7719"/>
                </a:lnTo>
                <a:lnTo>
                  <a:pt x="3727" y="7770"/>
                </a:lnTo>
                <a:lnTo>
                  <a:pt x="3879" y="7820"/>
                </a:lnTo>
                <a:lnTo>
                  <a:pt x="4030" y="7858"/>
                </a:lnTo>
                <a:lnTo>
                  <a:pt x="4195" y="7883"/>
                </a:lnTo>
                <a:lnTo>
                  <a:pt x="4359" y="7909"/>
                </a:lnTo>
                <a:lnTo>
                  <a:pt x="4687" y="7909"/>
                </a:lnTo>
                <a:lnTo>
                  <a:pt x="4864" y="7896"/>
                </a:lnTo>
                <a:lnTo>
                  <a:pt x="5028" y="7871"/>
                </a:lnTo>
                <a:lnTo>
                  <a:pt x="5193" y="7845"/>
                </a:lnTo>
                <a:lnTo>
                  <a:pt x="5370" y="7795"/>
                </a:lnTo>
                <a:lnTo>
                  <a:pt x="5534" y="7744"/>
                </a:lnTo>
                <a:lnTo>
                  <a:pt x="5698" y="7681"/>
                </a:lnTo>
                <a:lnTo>
                  <a:pt x="5850" y="7605"/>
                </a:lnTo>
                <a:lnTo>
                  <a:pt x="6014" y="7530"/>
                </a:lnTo>
                <a:lnTo>
                  <a:pt x="6165" y="7441"/>
                </a:lnTo>
                <a:lnTo>
                  <a:pt x="6317" y="7328"/>
                </a:lnTo>
                <a:lnTo>
                  <a:pt x="6469" y="7226"/>
                </a:lnTo>
                <a:lnTo>
                  <a:pt x="6608" y="7100"/>
                </a:lnTo>
                <a:lnTo>
                  <a:pt x="6709" y="7024"/>
                </a:lnTo>
                <a:lnTo>
                  <a:pt x="6810" y="6949"/>
                </a:lnTo>
                <a:lnTo>
                  <a:pt x="6923" y="6873"/>
                </a:lnTo>
                <a:lnTo>
                  <a:pt x="7050" y="6810"/>
                </a:lnTo>
                <a:lnTo>
                  <a:pt x="7315" y="6709"/>
                </a:lnTo>
                <a:lnTo>
                  <a:pt x="7618" y="6607"/>
                </a:lnTo>
                <a:lnTo>
                  <a:pt x="7934" y="6519"/>
                </a:lnTo>
                <a:lnTo>
                  <a:pt x="8250" y="6443"/>
                </a:lnTo>
                <a:lnTo>
                  <a:pt x="8920" y="6279"/>
                </a:lnTo>
                <a:lnTo>
                  <a:pt x="9248" y="6178"/>
                </a:lnTo>
                <a:lnTo>
                  <a:pt x="9564" y="6064"/>
                </a:lnTo>
                <a:lnTo>
                  <a:pt x="9854" y="5938"/>
                </a:lnTo>
                <a:lnTo>
                  <a:pt x="9993" y="5862"/>
                </a:lnTo>
                <a:lnTo>
                  <a:pt x="10120" y="5786"/>
                </a:lnTo>
                <a:lnTo>
                  <a:pt x="10246" y="5698"/>
                </a:lnTo>
                <a:lnTo>
                  <a:pt x="10372" y="5609"/>
                </a:lnTo>
                <a:lnTo>
                  <a:pt x="10474" y="5508"/>
                </a:lnTo>
                <a:lnTo>
                  <a:pt x="10575" y="5395"/>
                </a:lnTo>
                <a:lnTo>
                  <a:pt x="10663" y="5268"/>
                </a:lnTo>
                <a:lnTo>
                  <a:pt x="10739" y="5142"/>
                </a:lnTo>
                <a:lnTo>
                  <a:pt x="10802" y="4990"/>
                </a:lnTo>
                <a:lnTo>
                  <a:pt x="10853" y="4839"/>
                </a:lnTo>
                <a:lnTo>
                  <a:pt x="10878" y="4713"/>
                </a:lnTo>
                <a:lnTo>
                  <a:pt x="10890" y="4574"/>
                </a:lnTo>
                <a:lnTo>
                  <a:pt x="10890" y="4435"/>
                </a:lnTo>
                <a:lnTo>
                  <a:pt x="10878" y="4296"/>
                </a:lnTo>
                <a:lnTo>
                  <a:pt x="10853" y="4157"/>
                </a:lnTo>
                <a:lnTo>
                  <a:pt x="10815" y="4018"/>
                </a:lnTo>
                <a:lnTo>
                  <a:pt x="10764" y="3879"/>
                </a:lnTo>
                <a:lnTo>
                  <a:pt x="10701" y="3740"/>
                </a:lnTo>
                <a:lnTo>
                  <a:pt x="10625" y="3614"/>
                </a:lnTo>
                <a:lnTo>
                  <a:pt x="10549" y="3487"/>
                </a:lnTo>
                <a:lnTo>
                  <a:pt x="10448" y="3374"/>
                </a:lnTo>
                <a:lnTo>
                  <a:pt x="10347" y="3285"/>
                </a:lnTo>
                <a:lnTo>
                  <a:pt x="10233" y="3197"/>
                </a:lnTo>
                <a:lnTo>
                  <a:pt x="10107" y="3133"/>
                </a:lnTo>
                <a:lnTo>
                  <a:pt x="9981" y="3083"/>
                </a:lnTo>
                <a:lnTo>
                  <a:pt x="9842" y="3045"/>
                </a:lnTo>
                <a:lnTo>
                  <a:pt x="9703" y="3032"/>
                </a:lnTo>
                <a:lnTo>
                  <a:pt x="9299" y="3032"/>
                </a:lnTo>
                <a:lnTo>
                  <a:pt x="9033" y="3070"/>
                </a:lnTo>
                <a:lnTo>
                  <a:pt x="8781" y="3133"/>
                </a:lnTo>
                <a:lnTo>
                  <a:pt x="8541" y="3222"/>
                </a:lnTo>
                <a:lnTo>
                  <a:pt x="8301" y="3323"/>
                </a:lnTo>
                <a:lnTo>
                  <a:pt x="8220" y="3365"/>
                </a:lnTo>
                <a:lnTo>
                  <a:pt x="8220" y="3365"/>
                </a:lnTo>
                <a:lnTo>
                  <a:pt x="8250" y="3298"/>
                </a:lnTo>
                <a:lnTo>
                  <a:pt x="8313" y="3121"/>
                </a:lnTo>
                <a:lnTo>
                  <a:pt x="8364" y="2957"/>
                </a:lnTo>
                <a:lnTo>
                  <a:pt x="8414" y="2780"/>
                </a:lnTo>
                <a:lnTo>
                  <a:pt x="8440" y="2616"/>
                </a:lnTo>
                <a:lnTo>
                  <a:pt x="8465" y="2451"/>
                </a:lnTo>
                <a:lnTo>
                  <a:pt x="8477" y="2300"/>
                </a:lnTo>
                <a:lnTo>
                  <a:pt x="8465" y="2136"/>
                </a:lnTo>
                <a:lnTo>
                  <a:pt x="8452" y="1997"/>
                </a:lnTo>
                <a:lnTo>
                  <a:pt x="8414" y="1845"/>
                </a:lnTo>
                <a:lnTo>
                  <a:pt x="8364" y="1719"/>
                </a:lnTo>
                <a:lnTo>
                  <a:pt x="8288" y="1592"/>
                </a:lnTo>
                <a:lnTo>
                  <a:pt x="8199" y="1479"/>
                </a:lnTo>
                <a:lnTo>
                  <a:pt x="8086" y="1365"/>
                </a:lnTo>
                <a:lnTo>
                  <a:pt x="7959" y="1264"/>
                </a:lnTo>
                <a:lnTo>
                  <a:pt x="7808" y="1188"/>
                </a:lnTo>
                <a:lnTo>
                  <a:pt x="7631" y="1112"/>
                </a:lnTo>
                <a:lnTo>
                  <a:pt x="7467" y="1062"/>
                </a:lnTo>
                <a:lnTo>
                  <a:pt x="7302" y="1024"/>
                </a:lnTo>
                <a:lnTo>
                  <a:pt x="7138" y="1011"/>
                </a:lnTo>
                <a:lnTo>
                  <a:pt x="6999" y="1024"/>
                </a:lnTo>
                <a:lnTo>
                  <a:pt x="6848" y="1036"/>
                </a:lnTo>
                <a:lnTo>
                  <a:pt x="6709" y="1087"/>
                </a:lnTo>
                <a:lnTo>
                  <a:pt x="6582" y="1138"/>
                </a:lnTo>
                <a:lnTo>
                  <a:pt x="6456" y="1213"/>
                </a:lnTo>
                <a:lnTo>
                  <a:pt x="6330" y="1289"/>
                </a:lnTo>
                <a:lnTo>
                  <a:pt x="6216" y="1390"/>
                </a:lnTo>
                <a:lnTo>
                  <a:pt x="6102" y="1491"/>
                </a:lnTo>
                <a:lnTo>
                  <a:pt x="6001" y="1618"/>
                </a:lnTo>
                <a:lnTo>
                  <a:pt x="5978" y="1647"/>
                </a:lnTo>
                <a:lnTo>
                  <a:pt x="5978" y="1647"/>
                </a:lnTo>
                <a:lnTo>
                  <a:pt x="5976" y="1618"/>
                </a:lnTo>
                <a:lnTo>
                  <a:pt x="5951" y="1428"/>
                </a:lnTo>
                <a:lnTo>
                  <a:pt x="5913" y="1239"/>
                </a:lnTo>
                <a:lnTo>
                  <a:pt x="5875" y="1062"/>
                </a:lnTo>
                <a:lnTo>
                  <a:pt x="5812" y="898"/>
                </a:lnTo>
                <a:lnTo>
                  <a:pt x="5749" y="746"/>
                </a:lnTo>
                <a:lnTo>
                  <a:pt x="5673" y="607"/>
                </a:lnTo>
                <a:lnTo>
                  <a:pt x="5584" y="468"/>
                </a:lnTo>
                <a:lnTo>
                  <a:pt x="5483" y="354"/>
                </a:lnTo>
                <a:lnTo>
                  <a:pt x="5382" y="253"/>
                </a:lnTo>
                <a:lnTo>
                  <a:pt x="5256" y="165"/>
                </a:lnTo>
                <a:lnTo>
                  <a:pt x="5104" y="89"/>
                </a:lnTo>
                <a:lnTo>
                  <a:pt x="4953" y="38"/>
                </a:lnTo>
                <a:lnTo>
                  <a:pt x="4788" y="13"/>
                </a:lnTo>
                <a:lnTo>
                  <a:pt x="4599" y="1"/>
                </a:lnTo>
                <a:close/>
              </a:path>
            </a:pathLst>
          </a:custGeom>
          <a:solidFill>
            <a:srgbClr val="3021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1"/>
          <p:cNvSpPr txBox="1"/>
          <p:nvPr>
            <p:ph type="title"/>
          </p:nvPr>
        </p:nvSpPr>
        <p:spPr>
          <a:xfrm>
            <a:off x="2052000" y="1918350"/>
            <a:ext cx="5381400" cy="161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6000"/>
              <a:t>感謝聆聽</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6"/>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3600"/>
              <a:t>目錄</a:t>
            </a:r>
            <a:endParaRPr sz="3600"/>
          </a:p>
        </p:txBody>
      </p:sp>
      <p:sp>
        <p:nvSpPr>
          <p:cNvPr id="234" name="Google Shape;234;p46"/>
          <p:cNvSpPr txBox="1"/>
          <p:nvPr>
            <p:ph type="title"/>
          </p:nvPr>
        </p:nvSpPr>
        <p:spPr>
          <a:xfrm>
            <a:off x="4572000" y="3196926"/>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zh-TW"/>
              <a:t>商業分析</a:t>
            </a:r>
            <a:endParaRPr/>
          </a:p>
        </p:txBody>
      </p:sp>
      <p:sp>
        <p:nvSpPr>
          <p:cNvPr id="235" name="Google Shape;235;p46"/>
          <p:cNvSpPr/>
          <p:nvPr/>
        </p:nvSpPr>
        <p:spPr>
          <a:xfrm>
            <a:off x="5254350" y="1778063"/>
            <a:ext cx="971700" cy="971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6" name="Google Shape;236;p46"/>
          <p:cNvCxnSpPr>
            <a:stCxn id="235" idx="4"/>
            <a:endCxn id="234" idx="0"/>
          </p:cNvCxnSpPr>
          <p:nvPr/>
        </p:nvCxnSpPr>
        <p:spPr>
          <a:xfrm>
            <a:off x="5740200" y="2749763"/>
            <a:ext cx="0" cy="447300"/>
          </a:xfrm>
          <a:prstGeom prst="straightConnector1">
            <a:avLst/>
          </a:prstGeom>
          <a:noFill/>
          <a:ln cap="flat" cmpd="sng" w="28575">
            <a:solidFill>
              <a:schemeClr val="lt2"/>
            </a:solidFill>
            <a:prstDash val="solid"/>
            <a:round/>
            <a:headEnd len="sm" w="sm" type="none"/>
            <a:tailEnd len="sm" w="sm" type="none"/>
          </a:ln>
        </p:spPr>
      </p:cxnSp>
      <p:sp>
        <p:nvSpPr>
          <p:cNvPr id="237" name="Google Shape;237;p46"/>
          <p:cNvSpPr txBox="1"/>
          <p:nvPr>
            <p:ph idx="2" type="title"/>
          </p:nvPr>
        </p:nvSpPr>
        <p:spPr>
          <a:xfrm>
            <a:off x="4572000" y="1982013"/>
            <a:ext cx="23364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TW"/>
              <a:t>05</a:t>
            </a:r>
            <a:endParaRPr/>
          </a:p>
        </p:txBody>
      </p:sp>
      <p:sp>
        <p:nvSpPr>
          <p:cNvPr id="238" name="Google Shape;238;p46"/>
          <p:cNvSpPr txBox="1"/>
          <p:nvPr>
            <p:ph type="title"/>
          </p:nvPr>
        </p:nvSpPr>
        <p:spPr>
          <a:xfrm>
            <a:off x="2073850" y="3196938"/>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zh-TW"/>
              <a:t>核心技術</a:t>
            </a:r>
            <a:endParaRPr/>
          </a:p>
        </p:txBody>
      </p:sp>
      <p:sp>
        <p:nvSpPr>
          <p:cNvPr id="239" name="Google Shape;239;p46"/>
          <p:cNvSpPr/>
          <p:nvPr/>
        </p:nvSpPr>
        <p:spPr>
          <a:xfrm>
            <a:off x="2756200" y="1778075"/>
            <a:ext cx="971700" cy="971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0" name="Google Shape;240;p46"/>
          <p:cNvCxnSpPr>
            <a:stCxn id="239" idx="4"/>
            <a:endCxn id="238" idx="0"/>
          </p:cNvCxnSpPr>
          <p:nvPr/>
        </p:nvCxnSpPr>
        <p:spPr>
          <a:xfrm>
            <a:off x="3242050" y="2749775"/>
            <a:ext cx="0" cy="447300"/>
          </a:xfrm>
          <a:prstGeom prst="straightConnector1">
            <a:avLst/>
          </a:prstGeom>
          <a:noFill/>
          <a:ln cap="flat" cmpd="sng" w="28575">
            <a:solidFill>
              <a:schemeClr val="lt2"/>
            </a:solidFill>
            <a:prstDash val="solid"/>
            <a:round/>
            <a:headEnd len="sm" w="sm" type="none"/>
            <a:tailEnd len="sm" w="sm" type="none"/>
          </a:ln>
        </p:spPr>
      </p:cxnSp>
      <p:sp>
        <p:nvSpPr>
          <p:cNvPr id="241" name="Google Shape;241;p46"/>
          <p:cNvSpPr txBox="1"/>
          <p:nvPr>
            <p:ph idx="2" type="title"/>
          </p:nvPr>
        </p:nvSpPr>
        <p:spPr>
          <a:xfrm>
            <a:off x="2073850" y="1982026"/>
            <a:ext cx="23364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TW"/>
              <a:t>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7"/>
          <p:cNvSpPr txBox="1"/>
          <p:nvPr>
            <p:ph type="title"/>
          </p:nvPr>
        </p:nvSpPr>
        <p:spPr>
          <a:xfrm>
            <a:off x="2052000" y="1918350"/>
            <a:ext cx="5032500" cy="161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6000"/>
              <a:t>一、</a:t>
            </a:r>
            <a:r>
              <a:rPr lang="zh-TW" sz="6000"/>
              <a:t>研究動機</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3000"/>
              <a:t>研究動機</a:t>
            </a:r>
            <a:endParaRPr sz="3000"/>
          </a:p>
        </p:txBody>
      </p:sp>
      <p:grpSp>
        <p:nvGrpSpPr>
          <p:cNvPr id="252" name="Google Shape;252;p48"/>
          <p:cNvGrpSpPr/>
          <p:nvPr/>
        </p:nvGrpSpPr>
        <p:grpSpPr>
          <a:xfrm>
            <a:off x="2317804" y="1209857"/>
            <a:ext cx="4345312" cy="3205482"/>
            <a:chOff x="238125" y="1973675"/>
            <a:chExt cx="2558775" cy="1951825"/>
          </a:xfrm>
        </p:grpSpPr>
        <p:sp>
          <p:nvSpPr>
            <p:cNvPr id="253" name="Google Shape;253;p48"/>
            <p:cNvSpPr/>
            <p:nvPr/>
          </p:nvSpPr>
          <p:spPr>
            <a:xfrm>
              <a:off x="325550" y="2055000"/>
              <a:ext cx="2386075" cy="1459975"/>
            </a:xfrm>
            <a:custGeom>
              <a:rect b="b" l="l" r="r" t="t"/>
              <a:pathLst>
                <a:path extrusionOk="0" h="58399" w="95443">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8"/>
            <p:cNvSpPr/>
            <p:nvPr/>
          </p:nvSpPr>
          <p:spPr>
            <a:xfrm>
              <a:off x="1075325" y="3589700"/>
              <a:ext cx="884075" cy="335800"/>
            </a:xfrm>
            <a:custGeom>
              <a:rect b="b" l="l" r="r" t="t"/>
              <a:pathLst>
                <a:path extrusionOk="0" h="13432" w="35363">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8"/>
            <p:cNvSpPr/>
            <p:nvPr/>
          </p:nvSpPr>
          <p:spPr>
            <a:xfrm>
              <a:off x="238125" y="1973675"/>
              <a:ext cx="2558775" cy="1623600"/>
            </a:xfrm>
            <a:custGeom>
              <a:rect b="b" l="l" r="r" t="t"/>
              <a:pathLst>
                <a:path extrusionOk="0" h="64944" w="102351">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8"/>
            <p:cNvSpPr/>
            <p:nvPr/>
          </p:nvSpPr>
          <p:spPr>
            <a:xfrm>
              <a:off x="255425" y="1991200"/>
              <a:ext cx="2524175" cy="1588500"/>
            </a:xfrm>
            <a:custGeom>
              <a:rect b="b" l="l" r="r" t="t"/>
              <a:pathLst>
                <a:path extrusionOk="0" h="63540" w="100967">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8"/>
            <p:cNvSpPr/>
            <p:nvPr/>
          </p:nvSpPr>
          <p:spPr>
            <a:xfrm>
              <a:off x="1091150" y="3888075"/>
              <a:ext cx="856825" cy="25"/>
            </a:xfrm>
            <a:custGeom>
              <a:rect b="b" l="l" r="r" t="t"/>
              <a:pathLst>
                <a:path extrusionOk="0" h="1" w="34273">
                  <a:moveTo>
                    <a:pt x="1" y="0"/>
                  </a:moveTo>
                  <a:lnTo>
                    <a:pt x="3427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8"/>
            <p:cNvSpPr/>
            <p:nvPr/>
          </p:nvSpPr>
          <p:spPr>
            <a:xfrm>
              <a:off x="1091125" y="3881600"/>
              <a:ext cx="856850" cy="12925"/>
            </a:xfrm>
            <a:custGeom>
              <a:rect b="b" l="l" r="r" t="t"/>
              <a:pathLst>
                <a:path extrusionOk="0" h="517" w="34274">
                  <a:moveTo>
                    <a:pt x="0" y="1"/>
                  </a:moveTo>
                  <a:lnTo>
                    <a:pt x="0" y="516"/>
                  </a:lnTo>
                  <a:lnTo>
                    <a:pt x="34273" y="516"/>
                  </a:lnTo>
                  <a:lnTo>
                    <a:pt x="3427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9" name="Google Shape;259;p48"/>
          <p:cNvPicPr preferRelativeResize="0"/>
          <p:nvPr/>
        </p:nvPicPr>
        <p:blipFill rotWithShape="1">
          <a:blip r:embed="rId3">
            <a:alphaModFix/>
          </a:blip>
          <a:srcRect b="3138" l="0" r="0" t="0"/>
          <a:stretch/>
        </p:blipFill>
        <p:spPr>
          <a:xfrm>
            <a:off x="2393898" y="1270800"/>
            <a:ext cx="4201864" cy="2543118"/>
          </a:xfrm>
          <a:prstGeom prst="rect">
            <a:avLst/>
          </a:prstGeom>
          <a:noFill/>
          <a:ln>
            <a:noFill/>
          </a:ln>
        </p:spPr>
      </p:pic>
      <p:pic>
        <p:nvPicPr>
          <p:cNvPr id="260" name="Google Shape;260;p48"/>
          <p:cNvPicPr preferRelativeResize="0"/>
          <p:nvPr/>
        </p:nvPicPr>
        <p:blipFill>
          <a:blip r:embed="rId4">
            <a:alphaModFix/>
          </a:blip>
          <a:stretch>
            <a:fillRect/>
          </a:stretch>
        </p:blipFill>
        <p:spPr>
          <a:xfrm>
            <a:off x="6371850" y="4798703"/>
            <a:ext cx="2769976" cy="334347"/>
          </a:xfrm>
          <a:prstGeom prst="rect">
            <a:avLst/>
          </a:prstGeom>
          <a:noFill/>
          <a:ln>
            <a:noFill/>
          </a:ln>
        </p:spPr>
      </p:pic>
      <p:sp>
        <p:nvSpPr>
          <p:cNvPr id="261" name="Google Shape;261;p48"/>
          <p:cNvSpPr txBox="1"/>
          <p:nvPr/>
        </p:nvSpPr>
        <p:spPr>
          <a:xfrm>
            <a:off x="2147025" y="4415350"/>
            <a:ext cx="63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t>根據衛福部統計處的數據也顯示身心科的就醫比例愈來愈高</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3000"/>
              <a:t>研究動機</a:t>
            </a:r>
            <a:endParaRPr sz="3000"/>
          </a:p>
        </p:txBody>
      </p:sp>
      <p:pic>
        <p:nvPicPr>
          <p:cNvPr id="267" name="Google Shape;267;p49"/>
          <p:cNvPicPr preferRelativeResize="0"/>
          <p:nvPr/>
        </p:nvPicPr>
        <p:blipFill>
          <a:blip r:embed="rId3">
            <a:alphaModFix/>
          </a:blip>
          <a:stretch>
            <a:fillRect/>
          </a:stretch>
        </p:blipFill>
        <p:spPr>
          <a:xfrm>
            <a:off x="2656738" y="1488775"/>
            <a:ext cx="3830525" cy="2290000"/>
          </a:xfrm>
          <a:prstGeom prst="rect">
            <a:avLst/>
          </a:prstGeom>
          <a:noFill/>
          <a:ln cap="flat" cmpd="sng" w="19050">
            <a:solidFill>
              <a:schemeClr val="dk1"/>
            </a:solidFill>
            <a:prstDash val="solid"/>
            <a:round/>
            <a:headEnd len="sm" w="sm" type="none"/>
            <a:tailEnd len="sm" w="sm" type="none"/>
          </a:ln>
        </p:spPr>
      </p:pic>
      <p:pic>
        <p:nvPicPr>
          <p:cNvPr id="268" name="Google Shape;268;p49"/>
          <p:cNvPicPr preferRelativeResize="0"/>
          <p:nvPr/>
        </p:nvPicPr>
        <p:blipFill>
          <a:blip r:embed="rId4">
            <a:alphaModFix/>
          </a:blip>
          <a:stretch>
            <a:fillRect/>
          </a:stretch>
        </p:blipFill>
        <p:spPr>
          <a:xfrm>
            <a:off x="6371850" y="4798703"/>
            <a:ext cx="2769976" cy="334347"/>
          </a:xfrm>
          <a:prstGeom prst="rect">
            <a:avLst/>
          </a:prstGeom>
          <a:noFill/>
          <a:ln>
            <a:noFill/>
          </a:ln>
        </p:spPr>
      </p:pic>
      <p:sp>
        <p:nvSpPr>
          <p:cNvPr id="269" name="Google Shape;269;p49"/>
          <p:cNvSpPr/>
          <p:nvPr/>
        </p:nvSpPr>
        <p:spPr>
          <a:xfrm>
            <a:off x="1738800" y="2932400"/>
            <a:ext cx="918000" cy="37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9"/>
          <p:cNvSpPr/>
          <p:nvPr/>
        </p:nvSpPr>
        <p:spPr>
          <a:xfrm>
            <a:off x="6487250" y="1773250"/>
            <a:ext cx="918000" cy="37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9"/>
          <p:cNvSpPr txBox="1"/>
          <p:nvPr/>
        </p:nvSpPr>
        <p:spPr>
          <a:xfrm>
            <a:off x="568800" y="2717900"/>
            <a:ext cx="1322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000">
                <a:solidFill>
                  <a:schemeClr val="dk1"/>
                </a:solidFill>
                <a:latin typeface="Oxygen"/>
                <a:ea typeface="Oxygen"/>
                <a:cs typeface="Oxygen"/>
                <a:sym typeface="Oxygen"/>
              </a:rPr>
              <a:t>精神疾病</a:t>
            </a:r>
            <a:endParaRPr b="1" sz="2000">
              <a:solidFill>
                <a:schemeClr val="dk1"/>
              </a:solidFill>
              <a:latin typeface="Oxygen"/>
              <a:ea typeface="Oxygen"/>
              <a:cs typeface="Oxygen"/>
              <a:sym typeface="Oxygen"/>
            </a:endParaRPr>
          </a:p>
          <a:p>
            <a:pPr indent="0" lvl="0" marL="0" rtl="0" algn="l">
              <a:spcBef>
                <a:spcPts val="0"/>
              </a:spcBef>
              <a:spcAft>
                <a:spcPts val="0"/>
              </a:spcAft>
              <a:buNone/>
            </a:pPr>
            <a:r>
              <a:rPr b="1" lang="zh-TW" sz="2000">
                <a:solidFill>
                  <a:schemeClr val="dk1"/>
                </a:solidFill>
                <a:latin typeface="Oxygen"/>
                <a:ea typeface="Oxygen"/>
                <a:cs typeface="Oxygen"/>
                <a:sym typeface="Oxygen"/>
              </a:rPr>
              <a:t>汙名化.....</a:t>
            </a:r>
            <a:endParaRPr b="1" sz="2000">
              <a:solidFill>
                <a:schemeClr val="dk1"/>
              </a:solidFill>
              <a:latin typeface="Oxygen"/>
              <a:ea typeface="Oxygen"/>
              <a:cs typeface="Oxygen"/>
              <a:sym typeface="Oxygen"/>
            </a:endParaRPr>
          </a:p>
        </p:txBody>
      </p:sp>
      <p:sp>
        <p:nvSpPr>
          <p:cNvPr id="272" name="Google Shape;272;p49"/>
          <p:cNvSpPr txBox="1"/>
          <p:nvPr/>
        </p:nvSpPr>
        <p:spPr>
          <a:xfrm>
            <a:off x="7405250" y="1712650"/>
            <a:ext cx="165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000">
                <a:solidFill>
                  <a:schemeClr val="dk1"/>
                </a:solidFill>
                <a:latin typeface="Oxygen"/>
                <a:ea typeface="Oxygen"/>
                <a:cs typeface="Oxygen"/>
                <a:sym typeface="Oxygen"/>
              </a:rPr>
              <a:t>延誤就醫......</a:t>
            </a:r>
            <a:endParaRPr b="1" sz="2000">
              <a:solidFill>
                <a:schemeClr val="dk1"/>
              </a:solidFill>
              <a:latin typeface="Oxygen"/>
              <a:ea typeface="Oxygen"/>
              <a:cs typeface="Oxygen"/>
              <a:sym typeface="Oxygen"/>
            </a:endParaRPr>
          </a:p>
        </p:txBody>
      </p:sp>
      <p:sp>
        <p:nvSpPr>
          <p:cNvPr id="273" name="Google Shape;273;p49"/>
          <p:cNvSpPr txBox="1"/>
          <p:nvPr/>
        </p:nvSpPr>
        <p:spPr>
          <a:xfrm>
            <a:off x="2656800" y="4014900"/>
            <a:ext cx="41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t>光是憂鬱症，就有80% 160萬的人，拖著不就醫</a:t>
            </a:r>
            <a:endParaRPr b="1"/>
          </a:p>
        </p:txBody>
      </p:sp>
      <p:sp>
        <p:nvSpPr>
          <p:cNvPr id="274" name="Google Shape;274;p49"/>
          <p:cNvSpPr txBox="1"/>
          <p:nvPr/>
        </p:nvSpPr>
        <p:spPr>
          <a:xfrm>
            <a:off x="568800" y="1776250"/>
            <a:ext cx="1322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000">
                <a:solidFill>
                  <a:schemeClr val="dk1"/>
                </a:solidFill>
                <a:latin typeface="Oxygen"/>
                <a:ea typeface="Oxygen"/>
                <a:cs typeface="Oxygen"/>
                <a:sym typeface="Oxygen"/>
              </a:rPr>
              <a:t>對於症狀的不理解</a:t>
            </a:r>
            <a:endParaRPr b="1" sz="2000">
              <a:solidFill>
                <a:schemeClr val="dk1"/>
              </a:solidFill>
              <a:latin typeface="Oxygen"/>
              <a:ea typeface="Oxygen"/>
              <a:cs typeface="Oxygen"/>
              <a:sym typeface="Oxygen"/>
            </a:endParaRPr>
          </a:p>
        </p:txBody>
      </p:sp>
      <p:sp>
        <p:nvSpPr>
          <p:cNvPr id="275" name="Google Shape;275;p49"/>
          <p:cNvSpPr/>
          <p:nvPr/>
        </p:nvSpPr>
        <p:spPr>
          <a:xfrm>
            <a:off x="1738800" y="2205250"/>
            <a:ext cx="918000" cy="37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ph type="title"/>
          </p:nvPr>
        </p:nvSpPr>
        <p:spPr>
          <a:xfrm>
            <a:off x="2052000" y="1918350"/>
            <a:ext cx="5032500" cy="161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sz="6000"/>
              <a:t>二</a:t>
            </a:r>
            <a:r>
              <a:rPr lang="zh-TW" sz="6000"/>
              <a:t>、研究</a:t>
            </a:r>
            <a:r>
              <a:rPr lang="zh-TW" sz="6000"/>
              <a:t>目的</a:t>
            </a:r>
            <a:endParaRPr sz="6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p:nvPr/>
        </p:nvSpPr>
        <p:spPr>
          <a:xfrm>
            <a:off x="1608425" y="2127303"/>
            <a:ext cx="931800" cy="931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1"/>
          <p:cNvSpPr/>
          <p:nvPr/>
        </p:nvSpPr>
        <p:spPr>
          <a:xfrm>
            <a:off x="4129383" y="2127303"/>
            <a:ext cx="931800" cy="931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1"/>
          <p:cNvSpPr/>
          <p:nvPr/>
        </p:nvSpPr>
        <p:spPr>
          <a:xfrm>
            <a:off x="6955217" y="2127303"/>
            <a:ext cx="931800" cy="931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1"/>
          <p:cNvSpPr txBox="1"/>
          <p:nvPr>
            <p:ph type="title"/>
          </p:nvPr>
        </p:nvSpPr>
        <p:spPr>
          <a:xfrm>
            <a:off x="720000" y="4536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800"/>
              <a:buNone/>
            </a:pPr>
            <a:r>
              <a:rPr lang="zh-TW" sz="2600"/>
              <a:t>研究目的</a:t>
            </a:r>
            <a:endParaRPr sz="2600"/>
          </a:p>
        </p:txBody>
      </p:sp>
      <p:sp>
        <p:nvSpPr>
          <p:cNvPr id="289" name="Google Shape;289;p51"/>
          <p:cNvSpPr txBox="1"/>
          <p:nvPr>
            <p:ph idx="4294967295" type="title"/>
          </p:nvPr>
        </p:nvSpPr>
        <p:spPr>
          <a:xfrm>
            <a:off x="1243625" y="1461075"/>
            <a:ext cx="1661400" cy="52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zh-TW" sz="2000"/>
              <a:t>1</a:t>
            </a:r>
            <a:endParaRPr b="1" sz="2000"/>
          </a:p>
        </p:txBody>
      </p:sp>
      <p:sp>
        <p:nvSpPr>
          <p:cNvPr id="290" name="Google Shape;290;p51"/>
          <p:cNvSpPr txBox="1"/>
          <p:nvPr>
            <p:ph idx="4294967295" type="subTitle"/>
          </p:nvPr>
        </p:nvSpPr>
        <p:spPr>
          <a:xfrm>
            <a:off x="1243625" y="3212425"/>
            <a:ext cx="1661400" cy="88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2"/>
              </a:buClr>
              <a:buSzPts val="1800"/>
              <a:buFont typeface="Oxygen Light"/>
              <a:buNone/>
            </a:pPr>
            <a:r>
              <a:rPr lang="zh-TW" sz="1600">
                <a:latin typeface="Oxygen"/>
                <a:ea typeface="Oxygen"/>
                <a:cs typeface="Oxygen"/>
                <a:sym typeface="Oxygen"/>
              </a:rPr>
              <a:t>追蹤使用者</a:t>
            </a:r>
            <a:endParaRPr sz="1600">
              <a:latin typeface="Oxygen"/>
              <a:ea typeface="Oxygen"/>
              <a:cs typeface="Oxygen"/>
              <a:sym typeface="Oxygen"/>
            </a:endParaRPr>
          </a:p>
          <a:p>
            <a:pPr indent="0" lvl="0" marL="0" marR="0" rtl="0" algn="ctr">
              <a:lnSpc>
                <a:spcPct val="100000"/>
              </a:lnSpc>
              <a:spcBef>
                <a:spcPts val="1600"/>
              </a:spcBef>
              <a:spcAft>
                <a:spcPts val="1600"/>
              </a:spcAft>
              <a:buClr>
                <a:schemeClr val="lt2"/>
              </a:buClr>
              <a:buSzPts val="1800"/>
              <a:buFont typeface="Oxygen Light"/>
              <a:buNone/>
            </a:pPr>
            <a:r>
              <a:rPr lang="zh-TW" sz="1600">
                <a:latin typeface="Oxygen"/>
                <a:ea typeface="Oxygen"/>
                <a:cs typeface="Oxygen"/>
                <a:sym typeface="Oxygen"/>
              </a:rPr>
              <a:t>的身心狀態</a:t>
            </a:r>
            <a:endParaRPr b="0" i="0" sz="1600" u="none" cap="none" strike="noStrike">
              <a:solidFill>
                <a:schemeClr val="lt2"/>
              </a:solidFill>
              <a:latin typeface="Oxygen"/>
              <a:ea typeface="Oxygen"/>
              <a:cs typeface="Oxygen"/>
              <a:sym typeface="Oxygen"/>
            </a:endParaRPr>
          </a:p>
        </p:txBody>
      </p:sp>
      <p:cxnSp>
        <p:nvCxnSpPr>
          <p:cNvPr id="291" name="Google Shape;291;p51"/>
          <p:cNvCxnSpPr>
            <a:stCxn id="285" idx="6"/>
            <a:endCxn id="286" idx="2"/>
          </p:cNvCxnSpPr>
          <p:nvPr/>
        </p:nvCxnSpPr>
        <p:spPr>
          <a:xfrm>
            <a:off x="2540225" y="2593203"/>
            <a:ext cx="1589100" cy="0"/>
          </a:xfrm>
          <a:prstGeom prst="straightConnector1">
            <a:avLst/>
          </a:prstGeom>
          <a:noFill/>
          <a:ln cap="flat" cmpd="sng" w="19050">
            <a:solidFill>
              <a:schemeClr val="dk2"/>
            </a:solidFill>
            <a:prstDash val="solid"/>
            <a:round/>
            <a:headEnd len="sm" w="sm" type="none"/>
            <a:tailEnd len="sm" w="sm" type="none"/>
          </a:ln>
        </p:spPr>
      </p:cxnSp>
      <p:cxnSp>
        <p:nvCxnSpPr>
          <p:cNvPr id="292" name="Google Shape;292;p51"/>
          <p:cNvCxnSpPr>
            <a:stCxn id="286" idx="6"/>
          </p:cNvCxnSpPr>
          <p:nvPr/>
        </p:nvCxnSpPr>
        <p:spPr>
          <a:xfrm>
            <a:off x="5061183" y="2593203"/>
            <a:ext cx="1894200" cy="20100"/>
          </a:xfrm>
          <a:prstGeom prst="straightConnector1">
            <a:avLst/>
          </a:prstGeom>
          <a:noFill/>
          <a:ln cap="flat" cmpd="sng" w="19050">
            <a:solidFill>
              <a:schemeClr val="dk2"/>
            </a:solidFill>
            <a:prstDash val="solid"/>
            <a:round/>
            <a:headEnd len="sm" w="sm" type="none"/>
            <a:tailEnd len="sm" w="sm" type="none"/>
          </a:ln>
        </p:spPr>
      </p:cxnSp>
      <p:sp>
        <p:nvSpPr>
          <p:cNvPr id="293" name="Google Shape;293;p51"/>
          <p:cNvSpPr txBox="1"/>
          <p:nvPr>
            <p:ph idx="4294967295" type="subTitle"/>
          </p:nvPr>
        </p:nvSpPr>
        <p:spPr>
          <a:xfrm>
            <a:off x="3764575" y="3212425"/>
            <a:ext cx="1661400" cy="88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2"/>
              </a:buClr>
              <a:buSzPts val="1800"/>
              <a:buFont typeface="Oxygen Light"/>
              <a:buNone/>
            </a:pPr>
            <a:r>
              <a:rPr lang="zh-TW" sz="1600">
                <a:latin typeface="Oxygen"/>
                <a:ea typeface="Oxygen"/>
                <a:cs typeface="Oxygen"/>
                <a:sym typeface="Oxygen"/>
              </a:rPr>
              <a:t>舒緩短期情緒</a:t>
            </a:r>
            <a:endParaRPr sz="1600">
              <a:latin typeface="Oxygen"/>
              <a:ea typeface="Oxygen"/>
              <a:cs typeface="Oxygen"/>
              <a:sym typeface="Oxygen"/>
            </a:endParaRPr>
          </a:p>
          <a:p>
            <a:pPr indent="0" lvl="0" marL="0" marR="0" rtl="0" algn="ctr">
              <a:lnSpc>
                <a:spcPct val="100000"/>
              </a:lnSpc>
              <a:spcBef>
                <a:spcPts val="1600"/>
              </a:spcBef>
              <a:spcAft>
                <a:spcPts val="1600"/>
              </a:spcAft>
              <a:buClr>
                <a:schemeClr val="lt2"/>
              </a:buClr>
              <a:buSzPts val="1800"/>
              <a:buFont typeface="Oxygen Light"/>
              <a:buNone/>
            </a:pPr>
            <a:r>
              <a:rPr lang="zh-TW" sz="1600">
                <a:latin typeface="Oxygen"/>
                <a:ea typeface="Oxygen"/>
                <a:cs typeface="Oxygen"/>
                <a:sym typeface="Oxygen"/>
              </a:rPr>
              <a:t>不穩定的人</a:t>
            </a:r>
            <a:endParaRPr b="0" i="0" sz="1600" u="none" cap="none" strike="noStrike">
              <a:solidFill>
                <a:schemeClr val="lt2"/>
              </a:solidFill>
              <a:latin typeface="Oxygen"/>
              <a:ea typeface="Oxygen"/>
              <a:cs typeface="Oxygen"/>
              <a:sym typeface="Oxygen"/>
            </a:endParaRPr>
          </a:p>
        </p:txBody>
      </p:sp>
      <p:sp>
        <p:nvSpPr>
          <p:cNvPr id="294" name="Google Shape;294;p51"/>
          <p:cNvSpPr txBox="1"/>
          <p:nvPr>
            <p:ph idx="4294967295" type="subTitle"/>
          </p:nvPr>
        </p:nvSpPr>
        <p:spPr>
          <a:xfrm>
            <a:off x="6465450" y="3197625"/>
            <a:ext cx="1911300" cy="88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2"/>
              </a:buClr>
              <a:buSzPts val="1800"/>
              <a:buFont typeface="Oxygen Light"/>
              <a:buNone/>
            </a:pPr>
            <a:r>
              <a:rPr lang="zh-TW" sz="1600">
                <a:solidFill>
                  <a:schemeClr val="accent4"/>
                </a:solidFill>
                <a:latin typeface="Arial"/>
                <a:ea typeface="Arial"/>
                <a:cs typeface="Arial"/>
                <a:sym typeface="Arial"/>
              </a:rPr>
              <a:t>針對該使用者的狀</a:t>
            </a:r>
            <a:endParaRPr sz="1600">
              <a:solidFill>
                <a:schemeClr val="accent4"/>
              </a:solidFill>
              <a:latin typeface="Arial"/>
              <a:ea typeface="Arial"/>
              <a:cs typeface="Arial"/>
              <a:sym typeface="Arial"/>
            </a:endParaRPr>
          </a:p>
          <a:p>
            <a:pPr indent="0" lvl="0" marL="0" marR="0" rtl="0" algn="ctr">
              <a:lnSpc>
                <a:spcPct val="100000"/>
              </a:lnSpc>
              <a:spcBef>
                <a:spcPts val="1600"/>
              </a:spcBef>
              <a:spcAft>
                <a:spcPts val="1600"/>
              </a:spcAft>
              <a:buClr>
                <a:schemeClr val="lt2"/>
              </a:buClr>
              <a:buSzPts val="1800"/>
              <a:buFont typeface="Oxygen Light"/>
              <a:buNone/>
            </a:pPr>
            <a:r>
              <a:rPr lang="zh-TW" sz="1600">
                <a:solidFill>
                  <a:schemeClr val="accent4"/>
                </a:solidFill>
                <a:latin typeface="Arial"/>
                <a:ea typeface="Arial"/>
                <a:cs typeface="Arial"/>
                <a:sym typeface="Arial"/>
              </a:rPr>
              <a:t>況給於適當的建議</a:t>
            </a:r>
            <a:endParaRPr b="0" i="0" sz="1600" u="none" cap="none" strike="noStrike">
              <a:solidFill>
                <a:schemeClr val="accent4"/>
              </a:solidFill>
              <a:latin typeface="Oxygen"/>
              <a:ea typeface="Oxygen"/>
              <a:cs typeface="Oxygen"/>
              <a:sym typeface="Oxygen"/>
            </a:endParaRPr>
          </a:p>
        </p:txBody>
      </p:sp>
      <p:sp>
        <p:nvSpPr>
          <p:cNvPr id="295" name="Google Shape;295;p51"/>
          <p:cNvSpPr txBox="1"/>
          <p:nvPr>
            <p:ph idx="4294967295" type="title"/>
          </p:nvPr>
        </p:nvSpPr>
        <p:spPr>
          <a:xfrm>
            <a:off x="3764525" y="1461075"/>
            <a:ext cx="1661400" cy="52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zh-TW" sz="2000"/>
              <a:t>2</a:t>
            </a:r>
            <a:endParaRPr b="1" sz="2000"/>
          </a:p>
        </p:txBody>
      </p:sp>
      <p:sp>
        <p:nvSpPr>
          <p:cNvPr id="296" name="Google Shape;296;p51"/>
          <p:cNvSpPr txBox="1"/>
          <p:nvPr>
            <p:ph idx="4294967295" type="title"/>
          </p:nvPr>
        </p:nvSpPr>
        <p:spPr>
          <a:xfrm>
            <a:off x="6590225" y="1461075"/>
            <a:ext cx="1661400" cy="52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zh-TW" sz="2000"/>
              <a:t>3</a:t>
            </a:r>
            <a:endParaRPr b="1" sz="2000"/>
          </a:p>
        </p:txBody>
      </p:sp>
      <p:pic>
        <p:nvPicPr>
          <p:cNvPr id="297" name="Google Shape;297;p51"/>
          <p:cNvPicPr preferRelativeResize="0"/>
          <p:nvPr/>
        </p:nvPicPr>
        <p:blipFill>
          <a:blip r:embed="rId3">
            <a:alphaModFix/>
          </a:blip>
          <a:stretch>
            <a:fillRect/>
          </a:stretch>
        </p:blipFill>
        <p:spPr>
          <a:xfrm>
            <a:off x="1733838" y="2272712"/>
            <a:ext cx="680975" cy="680975"/>
          </a:xfrm>
          <a:prstGeom prst="rect">
            <a:avLst/>
          </a:prstGeom>
          <a:noFill/>
          <a:ln>
            <a:noFill/>
          </a:ln>
        </p:spPr>
      </p:pic>
      <p:pic>
        <p:nvPicPr>
          <p:cNvPr id="298" name="Google Shape;298;p51"/>
          <p:cNvPicPr preferRelativeResize="0"/>
          <p:nvPr/>
        </p:nvPicPr>
        <p:blipFill>
          <a:blip r:embed="rId4">
            <a:alphaModFix/>
          </a:blip>
          <a:stretch>
            <a:fillRect/>
          </a:stretch>
        </p:blipFill>
        <p:spPr>
          <a:xfrm>
            <a:off x="4309487" y="2314250"/>
            <a:ext cx="571526" cy="572700"/>
          </a:xfrm>
          <a:prstGeom prst="rect">
            <a:avLst/>
          </a:prstGeom>
          <a:noFill/>
          <a:ln>
            <a:noFill/>
          </a:ln>
        </p:spPr>
      </p:pic>
      <p:pic>
        <p:nvPicPr>
          <p:cNvPr id="299" name="Google Shape;299;p51"/>
          <p:cNvPicPr preferRelativeResize="0"/>
          <p:nvPr/>
        </p:nvPicPr>
        <p:blipFill>
          <a:blip r:embed="rId5">
            <a:alphaModFix/>
          </a:blip>
          <a:stretch>
            <a:fillRect/>
          </a:stretch>
        </p:blipFill>
        <p:spPr>
          <a:xfrm>
            <a:off x="7196912" y="2306850"/>
            <a:ext cx="448426" cy="572701"/>
          </a:xfrm>
          <a:prstGeom prst="rect">
            <a:avLst/>
          </a:prstGeom>
          <a:noFill/>
          <a:ln>
            <a:noFill/>
          </a:ln>
        </p:spPr>
      </p:pic>
      <p:sp>
        <p:nvSpPr>
          <p:cNvPr id="300" name="Google Shape;300;p51"/>
          <p:cNvSpPr txBox="1"/>
          <p:nvPr/>
        </p:nvSpPr>
        <p:spPr>
          <a:xfrm>
            <a:off x="2995575" y="4420200"/>
            <a:ext cx="43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t>幫助在精神上有任何壓力和困難的使用者</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2"/>
          <p:cNvPicPr preferRelativeResize="0"/>
          <p:nvPr/>
        </p:nvPicPr>
        <p:blipFill rotWithShape="1">
          <a:blip r:embed="rId3">
            <a:alphaModFix/>
          </a:blip>
          <a:srcRect b="0" l="1195" r="0" t="1883"/>
          <a:stretch/>
        </p:blipFill>
        <p:spPr>
          <a:xfrm>
            <a:off x="1401763" y="1007262"/>
            <a:ext cx="6340475" cy="3128975"/>
          </a:xfrm>
          <a:prstGeom prst="rect">
            <a:avLst/>
          </a:prstGeom>
          <a:noFill/>
          <a:ln>
            <a:noFill/>
          </a:ln>
        </p:spPr>
      </p:pic>
      <p:sp>
        <p:nvSpPr>
          <p:cNvPr id="306" name="Google Shape;306;p52"/>
          <p:cNvSpPr txBox="1"/>
          <p:nvPr>
            <p:ph type="title"/>
          </p:nvPr>
        </p:nvSpPr>
        <p:spPr>
          <a:xfrm>
            <a:off x="719988" y="3764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700"/>
              </a:spcBef>
              <a:spcAft>
                <a:spcPts val="800"/>
              </a:spcAft>
              <a:buNone/>
            </a:pPr>
            <a:r>
              <a:rPr lang="zh-TW" sz="2600"/>
              <a:t>憂鬱症治療三階段</a:t>
            </a:r>
            <a:endParaRPr sz="2600"/>
          </a:p>
        </p:txBody>
      </p:sp>
      <p:sp>
        <p:nvSpPr>
          <p:cNvPr id="307" name="Google Shape;307;p52"/>
          <p:cNvSpPr txBox="1"/>
          <p:nvPr/>
        </p:nvSpPr>
        <p:spPr>
          <a:xfrm>
            <a:off x="5002800" y="4683000"/>
            <a:ext cx="4141200" cy="4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800">
                <a:solidFill>
                  <a:srgbClr val="264653"/>
                </a:solidFill>
                <a:latin typeface="Georgia"/>
                <a:ea typeface="Georgia"/>
                <a:cs typeface="Georgia"/>
                <a:sym typeface="Georgia"/>
              </a:rPr>
              <a:t>Hollon, S., Thasc, M., &amp; Markowitz, J. (2002). Treatment and prevention of depression. Psycbological Science in the Public Interest, 3,4.</a:t>
            </a:r>
            <a:endParaRPr b="1" sz="800">
              <a:solidFill>
                <a:srgbClr val="264653"/>
              </a:solidFill>
              <a:latin typeface="Georgia"/>
              <a:ea typeface="Georgia"/>
              <a:cs typeface="Georgia"/>
              <a:sym typeface="Georgia"/>
            </a:endParaRPr>
          </a:p>
          <a:p>
            <a:pPr indent="0" lvl="0" marL="0" marR="0" rtl="0" algn="r">
              <a:lnSpc>
                <a:spcPct val="100000"/>
              </a:lnSpc>
              <a:spcBef>
                <a:spcPts val="0"/>
              </a:spcBef>
              <a:spcAft>
                <a:spcPts val="0"/>
              </a:spcAft>
              <a:buClr>
                <a:srgbClr val="000000"/>
              </a:buClr>
              <a:buSzPts val="1200"/>
              <a:buFont typeface="Arial"/>
              <a:buNone/>
            </a:pPr>
            <a:r>
              <a:t/>
            </a:r>
            <a:endParaRPr b="1" sz="800">
              <a:solidFill>
                <a:srgbClr val="264653"/>
              </a:solidFill>
              <a:latin typeface="Georgia"/>
              <a:ea typeface="Georgia"/>
              <a:cs typeface="Georgia"/>
              <a:sym typeface="Georgia"/>
            </a:endParaRPr>
          </a:p>
        </p:txBody>
      </p:sp>
      <p:sp>
        <p:nvSpPr>
          <p:cNvPr id="308" name="Google Shape;308;p52"/>
          <p:cNvSpPr txBox="1"/>
          <p:nvPr/>
        </p:nvSpPr>
        <p:spPr>
          <a:xfrm>
            <a:off x="2435238" y="4348338"/>
            <a:ext cx="51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t>在憂鬱症的病程裡，大約有40%的人可能隨著時間復原</a:t>
            </a:r>
            <a:endParaRPr b="1"/>
          </a:p>
        </p:txBody>
      </p:sp>
      <p:sp>
        <p:nvSpPr>
          <p:cNvPr id="309" name="Google Shape;309;p52"/>
          <p:cNvSpPr/>
          <p:nvPr/>
        </p:nvSpPr>
        <p:spPr>
          <a:xfrm>
            <a:off x="5501475" y="3485525"/>
            <a:ext cx="763200" cy="32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2"/>
          <p:cNvSpPr/>
          <p:nvPr/>
        </p:nvSpPr>
        <p:spPr>
          <a:xfrm>
            <a:off x="6435750" y="3485525"/>
            <a:ext cx="959100" cy="32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